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302" r:id="rId2"/>
    <p:sldId id="2323" r:id="rId3"/>
    <p:sldId id="2285" r:id="rId4"/>
    <p:sldId id="2343" r:id="rId5"/>
    <p:sldId id="2344" r:id="rId6"/>
    <p:sldId id="2345" r:id="rId7"/>
    <p:sldId id="2397" r:id="rId8"/>
    <p:sldId id="2398" r:id="rId9"/>
    <p:sldId id="2392" r:id="rId10"/>
    <p:sldId id="2358" r:id="rId11"/>
    <p:sldId id="2324" r:id="rId12"/>
    <p:sldId id="2396" r:id="rId1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4" pos="14350" userDrawn="1">
          <p15:clr>
            <a:srgbClr val="A4A3A4"/>
          </p15:clr>
        </p15:guide>
        <p15:guide id="6" pos="982" userDrawn="1">
          <p15:clr>
            <a:srgbClr val="A4A3A4"/>
          </p15:clr>
        </p15:guide>
        <p15:guide id="8" orient="horz" pos="480" userDrawn="1">
          <p15:clr>
            <a:srgbClr val="A4A3A4"/>
          </p15:clr>
        </p15:guide>
        <p15:guide id="10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A0B4"/>
    <a:srgbClr val="99C9D4"/>
    <a:srgbClr val="A9CED7"/>
    <a:srgbClr val="002452"/>
    <a:srgbClr val="000820"/>
    <a:srgbClr val="001334"/>
    <a:srgbClr val="000C28"/>
    <a:srgbClr val="F52552"/>
    <a:srgbClr val="FFC737"/>
    <a:srgbClr val="D2D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6012" autoAdjust="0"/>
  </p:normalViewPr>
  <p:slideViewPr>
    <p:cSldViewPr snapToGrid="0" snapToObjects="1">
      <p:cViewPr varScale="1">
        <p:scale>
          <a:sx n="49" d="100"/>
          <a:sy n="49" d="100"/>
        </p:scale>
        <p:origin x="30" y="126"/>
      </p:cViewPr>
      <p:guideLst>
        <p:guide orient="horz" pos="8112"/>
        <p:guide pos="14350"/>
        <p:guide pos="982"/>
        <p:guide orient="horz" pos="48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5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46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14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4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00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4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73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69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8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8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0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728608" y="2032604"/>
            <a:ext cx="8273194" cy="521365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71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3456878" y="12801600"/>
            <a:ext cx="1739590" cy="4683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-1" y="-22302"/>
            <a:ext cx="4906537" cy="137383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163223" y="6753923"/>
            <a:ext cx="5307982" cy="696207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5163223" y="-22302"/>
            <a:ext cx="5307982" cy="64900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0727891" y="-22302"/>
            <a:ext cx="4906537" cy="137383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34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743221" y="-22302"/>
            <a:ext cx="4906537" cy="137383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3906445" y="6753923"/>
            <a:ext cx="5307982" cy="696207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906445" y="-22302"/>
            <a:ext cx="5307982" cy="64900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9471113" y="-22302"/>
            <a:ext cx="4906537" cy="137383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69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20117884" y="3345366"/>
            <a:ext cx="4259766" cy="312234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1220293" y="6753922"/>
            <a:ext cx="3009746" cy="30591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4542271" y="6753922"/>
            <a:ext cx="5307981" cy="696207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220293" y="-22302"/>
            <a:ext cx="8585355" cy="64900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8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 userDrawn="1"/>
        </p:nvSpPr>
        <p:spPr>
          <a:xfrm>
            <a:off x="3505200" y="12725400"/>
            <a:ext cx="2209800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5356685" y="11236436"/>
            <a:ext cx="4182807" cy="733370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0103361" y="8355643"/>
            <a:ext cx="4182807" cy="73337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821377" y="11236436"/>
            <a:ext cx="4182807" cy="733370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85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6591438" y="4991753"/>
            <a:ext cx="3854271" cy="68062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906978" y="4991753"/>
            <a:ext cx="3854271" cy="68062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0246542" y="4991753"/>
            <a:ext cx="3854271" cy="68062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9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4078795" y="4299114"/>
            <a:ext cx="5871390" cy="1032765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23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4953730" y="2435749"/>
            <a:ext cx="6456623" cy="861064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59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2527209" y="2435749"/>
            <a:ext cx="6456623" cy="861064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23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4678348" y="6821635"/>
            <a:ext cx="5815584" cy="369417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859749" y="6821635"/>
            <a:ext cx="5815584" cy="369417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902706" y="7535293"/>
            <a:ext cx="6561787" cy="414223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53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81848" y="6832600"/>
            <a:ext cx="5149152" cy="68834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156424" y="4572000"/>
            <a:ext cx="5149152" cy="68834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23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997993" y="4747807"/>
            <a:ext cx="8273194" cy="522122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0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260841" y="6832600"/>
            <a:ext cx="5149152" cy="68834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4686265" y="4572000"/>
            <a:ext cx="5149152" cy="68834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19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88826" y="4530782"/>
            <a:ext cx="9588062" cy="7061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24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8288000" y="0"/>
            <a:ext cx="6089650" cy="1368198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1744674" y="0"/>
            <a:ext cx="6089904" cy="1368198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44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jo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3058142" y="7602525"/>
            <a:ext cx="5044439" cy="5851550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14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281303" y="3335262"/>
            <a:ext cx="4496578" cy="5216031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93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9951700" y="4826000"/>
            <a:ext cx="4387152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-1" y="4826000"/>
            <a:ext cx="11202797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1183048" y="4826000"/>
            <a:ext cx="4387152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5577248" y="4826000"/>
            <a:ext cx="4387152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07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-1" y="7289800"/>
            <a:ext cx="24377651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3321861" y="9088242"/>
            <a:ext cx="6197321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864685" y="6579219"/>
            <a:ext cx="6197321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49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3321861" y="4527885"/>
            <a:ext cx="6197321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864685" y="2018862"/>
            <a:ext cx="6197321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64685" y="8352755"/>
            <a:ext cx="6197321" cy="40367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60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308200" y="7292898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-1" y="7292898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6616401" y="7292898"/>
            <a:ext cx="7761249" cy="64231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50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8430952" y="5348483"/>
            <a:ext cx="7579234" cy="48026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69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s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9440896" y="9244549"/>
            <a:ext cx="4936754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861918" y="4773098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-1" y="9244549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4582378" y="4773098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723860" y="9244549"/>
            <a:ext cx="4861942" cy="44714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8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_the_s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720731" y="3992350"/>
            <a:ext cx="5945358" cy="61675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5659491" y="3992350"/>
            <a:ext cx="5945358" cy="61675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190111" y="3992350"/>
            <a:ext cx="5945358" cy="61675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881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22194982" y="332509"/>
            <a:ext cx="1579418" cy="1537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9685000" y="12496800"/>
            <a:ext cx="3962400" cy="88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2199600" y="355600"/>
            <a:ext cx="1092200" cy="91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47800" y="12750800"/>
            <a:ext cx="3962400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850896" y="1041400"/>
            <a:ext cx="20675858" cy="11633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1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5034" y="579864"/>
            <a:ext cx="1895707" cy="69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943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3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5034" y="579864"/>
            <a:ext cx="1895707" cy="69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78216" y="0"/>
            <a:ext cx="1219943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9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7276542" y="422416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950163" y="422416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7929303" y="422416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2602924" y="4224160"/>
            <a:ext cx="4535631" cy="43483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91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8129246" y="7848315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682977" y="7848315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7021784" y="7848316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2575515" y="7848316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129246" y="5000537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3682977" y="5000537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7021784" y="5000538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2575515" y="5000538"/>
            <a:ext cx="3696257" cy="21298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37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515679" y="4326520"/>
            <a:ext cx="3268590" cy="3791568"/>
          </a:xfrm>
          <a:custGeom>
            <a:avLst/>
            <a:gdLst>
              <a:gd name="connsiteX0" fmla="*/ 1634295 w 3268590"/>
              <a:gd name="connsiteY0" fmla="*/ 0 h 3791568"/>
              <a:gd name="connsiteX1" fmla="*/ 3268590 w 3268590"/>
              <a:gd name="connsiteY1" fmla="*/ 817148 h 3791568"/>
              <a:gd name="connsiteX2" fmla="*/ 3268590 w 3268590"/>
              <a:gd name="connsiteY2" fmla="*/ 2974420 h 3791568"/>
              <a:gd name="connsiteX3" fmla="*/ 1634295 w 3268590"/>
              <a:gd name="connsiteY3" fmla="*/ 3791568 h 3791568"/>
              <a:gd name="connsiteX4" fmla="*/ 0 w 3268590"/>
              <a:gd name="connsiteY4" fmla="*/ 2974420 h 3791568"/>
              <a:gd name="connsiteX5" fmla="*/ 0 w 3268590"/>
              <a:gd name="connsiteY5" fmla="*/ 817148 h 37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8590" h="3791568">
                <a:moveTo>
                  <a:pt x="1634295" y="0"/>
                </a:moveTo>
                <a:lnTo>
                  <a:pt x="3268590" y="817148"/>
                </a:lnTo>
                <a:lnTo>
                  <a:pt x="3268590" y="2974420"/>
                </a:lnTo>
                <a:lnTo>
                  <a:pt x="1634295" y="3791568"/>
                </a:lnTo>
                <a:lnTo>
                  <a:pt x="0" y="2974420"/>
                </a:lnTo>
                <a:lnTo>
                  <a:pt x="0" y="81714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18552830" y="4326520"/>
            <a:ext cx="3268590" cy="3791568"/>
          </a:xfrm>
          <a:custGeom>
            <a:avLst/>
            <a:gdLst>
              <a:gd name="connsiteX0" fmla="*/ 1634295 w 3268590"/>
              <a:gd name="connsiteY0" fmla="*/ 0 h 3791568"/>
              <a:gd name="connsiteX1" fmla="*/ 3268590 w 3268590"/>
              <a:gd name="connsiteY1" fmla="*/ 817148 h 3791568"/>
              <a:gd name="connsiteX2" fmla="*/ 3268590 w 3268590"/>
              <a:gd name="connsiteY2" fmla="*/ 2974420 h 3791568"/>
              <a:gd name="connsiteX3" fmla="*/ 1634295 w 3268590"/>
              <a:gd name="connsiteY3" fmla="*/ 3791568 h 3791568"/>
              <a:gd name="connsiteX4" fmla="*/ 0 w 3268590"/>
              <a:gd name="connsiteY4" fmla="*/ 2974420 h 3791568"/>
              <a:gd name="connsiteX5" fmla="*/ 0 w 3268590"/>
              <a:gd name="connsiteY5" fmla="*/ 817148 h 37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8590" h="3791568">
                <a:moveTo>
                  <a:pt x="1634295" y="0"/>
                </a:moveTo>
                <a:lnTo>
                  <a:pt x="3268590" y="817148"/>
                </a:lnTo>
                <a:lnTo>
                  <a:pt x="3268590" y="2974420"/>
                </a:lnTo>
                <a:lnTo>
                  <a:pt x="1634295" y="3791568"/>
                </a:lnTo>
                <a:lnTo>
                  <a:pt x="0" y="2974420"/>
                </a:lnTo>
                <a:lnTo>
                  <a:pt x="0" y="81714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13226450" y="4326520"/>
            <a:ext cx="3268590" cy="3791568"/>
          </a:xfrm>
          <a:custGeom>
            <a:avLst/>
            <a:gdLst>
              <a:gd name="connsiteX0" fmla="*/ 1634295 w 3268590"/>
              <a:gd name="connsiteY0" fmla="*/ 0 h 3791568"/>
              <a:gd name="connsiteX1" fmla="*/ 3268590 w 3268590"/>
              <a:gd name="connsiteY1" fmla="*/ 817148 h 3791568"/>
              <a:gd name="connsiteX2" fmla="*/ 3268590 w 3268590"/>
              <a:gd name="connsiteY2" fmla="*/ 2974420 h 3791568"/>
              <a:gd name="connsiteX3" fmla="*/ 1634295 w 3268590"/>
              <a:gd name="connsiteY3" fmla="*/ 3791568 h 3791568"/>
              <a:gd name="connsiteX4" fmla="*/ 0 w 3268590"/>
              <a:gd name="connsiteY4" fmla="*/ 2974420 h 3791568"/>
              <a:gd name="connsiteX5" fmla="*/ 0 w 3268590"/>
              <a:gd name="connsiteY5" fmla="*/ 817148 h 37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8590" h="3791568">
                <a:moveTo>
                  <a:pt x="1634295" y="0"/>
                </a:moveTo>
                <a:lnTo>
                  <a:pt x="3268590" y="817148"/>
                </a:lnTo>
                <a:lnTo>
                  <a:pt x="3268590" y="2974420"/>
                </a:lnTo>
                <a:lnTo>
                  <a:pt x="1634295" y="3791568"/>
                </a:lnTo>
                <a:lnTo>
                  <a:pt x="0" y="2974420"/>
                </a:lnTo>
                <a:lnTo>
                  <a:pt x="0" y="81714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842059" y="4326520"/>
            <a:ext cx="3268590" cy="3791568"/>
          </a:xfrm>
          <a:custGeom>
            <a:avLst/>
            <a:gdLst>
              <a:gd name="connsiteX0" fmla="*/ 1634295 w 3268590"/>
              <a:gd name="connsiteY0" fmla="*/ 0 h 3791568"/>
              <a:gd name="connsiteX1" fmla="*/ 3268590 w 3268590"/>
              <a:gd name="connsiteY1" fmla="*/ 817148 h 3791568"/>
              <a:gd name="connsiteX2" fmla="*/ 3268590 w 3268590"/>
              <a:gd name="connsiteY2" fmla="*/ 2974420 h 3791568"/>
              <a:gd name="connsiteX3" fmla="*/ 1634295 w 3268590"/>
              <a:gd name="connsiteY3" fmla="*/ 3791568 h 3791568"/>
              <a:gd name="connsiteX4" fmla="*/ 0 w 3268590"/>
              <a:gd name="connsiteY4" fmla="*/ 2974420 h 3791568"/>
              <a:gd name="connsiteX5" fmla="*/ 0 w 3268590"/>
              <a:gd name="connsiteY5" fmla="*/ 817148 h 379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8590" h="3791568">
                <a:moveTo>
                  <a:pt x="1634295" y="0"/>
                </a:moveTo>
                <a:lnTo>
                  <a:pt x="3268590" y="817148"/>
                </a:lnTo>
                <a:lnTo>
                  <a:pt x="3268590" y="2974420"/>
                </a:lnTo>
                <a:lnTo>
                  <a:pt x="1634295" y="3791568"/>
                </a:lnTo>
                <a:lnTo>
                  <a:pt x="0" y="2974420"/>
                </a:lnTo>
                <a:lnTo>
                  <a:pt x="0" y="81714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24377650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730082" y="5066959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403702" y="5066959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08742" y="5066959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5066959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80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ponsive devic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693732" y="5932945"/>
            <a:ext cx="1053950" cy="185016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875387" y="1875919"/>
            <a:ext cx="7585329" cy="425972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0123084" y="4483669"/>
            <a:ext cx="2476398" cy="329943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0085503" y="4640557"/>
            <a:ext cx="4862771" cy="307701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76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730082" y="5066959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403702" y="5066959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08742" y="5066959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5066959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5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6846848"/>
            <a:ext cx="12178215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0" y="6846848"/>
            <a:ext cx="12199434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199434" y="0"/>
            <a:ext cx="12178216" cy="68468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6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6846848"/>
            <a:ext cx="12178216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-22302" y="0"/>
            <a:ext cx="12221736" cy="68468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29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Mason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0" y="9188605"/>
            <a:ext cx="5926162" cy="452739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-11154"/>
            <a:ext cx="5977054" cy="893212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250970" y="-11153"/>
            <a:ext cx="5926162" cy="451624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250970" y="4783870"/>
            <a:ext cx="5926162" cy="893212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69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Masonr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400596" y="9188605"/>
            <a:ext cx="5977054" cy="452739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8400596" y="-11154"/>
            <a:ext cx="5977054" cy="893212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2162200" y="-11153"/>
            <a:ext cx="5926162" cy="451624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2162200" y="4783870"/>
            <a:ext cx="5926162" cy="893212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5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456878" y="12801600"/>
            <a:ext cx="1739590" cy="4683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" y="3345366"/>
            <a:ext cx="4259766" cy="312234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0103005" y="6753922"/>
            <a:ext cx="3009746" cy="30591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527395" y="6753922"/>
            <a:ext cx="5307981" cy="696207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527395" y="-22302"/>
            <a:ext cx="8585355" cy="649000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49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/>
          <p:cNvSpPr/>
          <p:nvPr userDrawn="1"/>
        </p:nvSpPr>
        <p:spPr>
          <a:xfrm rot="5400000">
            <a:off x="22423256" y="543680"/>
            <a:ext cx="766064" cy="660400"/>
          </a:xfrm>
          <a:prstGeom prst="hexagon">
            <a:avLst/>
          </a:prstGeom>
          <a:noFill/>
          <a:ln>
            <a:solidFill>
              <a:srgbClr val="4CA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406058" y="596900"/>
            <a:ext cx="915882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i="0" smtClean="0">
                <a:solidFill>
                  <a:srgbClr val="4CA0B4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r>
              <a:rPr lang="id-ID" sz="2400" b="1" i="0" dirty="0">
                <a:solidFill>
                  <a:srgbClr val="4CA0B4"/>
                </a:solidFill>
                <a:latin typeface="Lato" charset="0"/>
                <a:ea typeface="Lato" charset="0"/>
                <a:cs typeface="Lato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30" r:id="rId2"/>
    <p:sldLayoutId id="2147484031" r:id="rId3"/>
    <p:sldLayoutId id="2147484022" r:id="rId4"/>
    <p:sldLayoutId id="2147484013" r:id="rId5"/>
    <p:sldLayoutId id="2147484025" r:id="rId6"/>
    <p:sldLayoutId id="2147484015" r:id="rId7"/>
    <p:sldLayoutId id="2147484016" r:id="rId8"/>
    <p:sldLayoutId id="2147484014" r:id="rId9"/>
    <p:sldLayoutId id="2147484038" r:id="rId10"/>
    <p:sldLayoutId id="2147484039" r:id="rId11"/>
    <p:sldLayoutId id="2147484018" r:id="rId12"/>
    <p:sldLayoutId id="2147484012" r:id="rId13"/>
    <p:sldLayoutId id="2147484037" r:id="rId14"/>
    <p:sldLayoutId id="2147484020" r:id="rId15"/>
    <p:sldLayoutId id="2147484028" r:id="rId16"/>
    <p:sldLayoutId id="2147484029" r:id="rId17"/>
    <p:sldLayoutId id="2147484017" r:id="rId18"/>
    <p:sldLayoutId id="2147484007" r:id="rId19"/>
    <p:sldLayoutId id="2147484019" r:id="rId20"/>
    <p:sldLayoutId id="2147484010" r:id="rId21"/>
    <p:sldLayoutId id="2147484009" r:id="rId22"/>
    <p:sldLayoutId id="2147484008" r:id="rId23"/>
    <p:sldLayoutId id="2147484024" r:id="rId24"/>
    <p:sldLayoutId id="2147484006" r:id="rId25"/>
    <p:sldLayoutId id="2147484034" r:id="rId26"/>
    <p:sldLayoutId id="2147484035" r:id="rId27"/>
    <p:sldLayoutId id="2147484036" r:id="rId28"/>
    <p:sldLayoutId id="2147484032" r:id="rId29"/>
    <p:sldLayoutId id="2147483997" r:id="rId30"/>
    <p:sldLayoutId id="2147483982" r:id="rId31"/>
    <p:sldLayoutId id="2147483917" r:id="rId32"/>
    <p:sldLayoutId id="2147484011" r:id="rId33"/>
    <p:sldLayoutId id="2147483918" r:id="rId34"/>
    <p:sldLayoutId id="2147483919" r:id="rId35"/>
    <p:sldLayoutId id="2147483981" r:id="rId36"/>
    <p:sldLayoutId id="2147483980" r:id="rId37"/>
    <p:sldLayoutId id="2147483972" r:id="rId38"/>
    <p:sldLayoutId id="2147484026" r:id="rId39"/>
    <p:sldLayoutId id="2147484027" r:id="rId40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1" b="6719"/>
          <a:stretch/>
        </p:blipFill>
        <p:spPr>
          <a:xfrm>
            <a:off x="782795" y="720436"/>
            <a:ext cx="22812059" cy="1221971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87036"/>
            <a:ext cx="24377650" cy="13716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4"/>
          <p:cNvSpPr txBox="1"/>
          <p:nvPr/>
        </p:nvSpPr>
        <p:spPr>
          <a:xfrm>
            <a:off x="2246370" y="5728852"/>
            <a:ext cx="198849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bg1"/>
                </a:solidFill>
                <a:latin typeface="id-MARUP-Light" panose="02000600000000000000" pitchFamily="2" charset="-128"/>
                <a:ea typeface="文鼎细圆繁" panose="02010609010101010101" pitchFamily="49" charset="-122"/>
                <a:cs typeface="Lato" charset="0"/>
              </a:rPr>
              <a:t>软件工程选题</a:t>
            </a:r>
            <a:r>
              <a:rPr lang="en-US" altLang="zh-CN" sz="11500" b="1" dirty="0">
                <a:solidFill>
                  <a:schemeClr val="bg1"/>
                </a:solidFill>
                <a:latin typeface="id-MARUP-Light" panose="02000600000000000000" pitchFamily="2" charset="-128"/>
                <a:ea typeface="文鼎细圆繁" panose="02010609010101010101" pitchFamily="49" charset="-122"/>
                <a:cs typeface="Lato" charset="0"/>
              </a:rPr>
              <a:t>—sky dream</a:t>
            </a:r>
            <a:endParaRPr lang="en-US" sz="11500" b="1" dirty="0">
              <a:solidFill>
                <a:schemeClr val="bg1"/>
              </a:solidFill>
              <a:latin typeface="id-MARUP-Light" panose="02000600000000000000" pitchFamily="2" charset="-128"/>
              <a:ea typeface="文鼎细圆繁" panose="02010609010101010101" pitchFamily="49" charset="-122"/>
              <a:cs typeface="Lato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987058" y="2368797"/>
            <a:ext cx="2403528" cy="2167563"/>
            <a:chOff x="-1478843" y="249051"/>
            <a:chExt cx="2403528" cy="2167563"/>
          </a:xfrm>
        </p:grpSpPr>
        <p:sp>
          <p:nvSpPr>
            <p:cNvPr id="10" name="椭圆 9"/>
            <p:cNvSpPr/>
            <p:nvPr/>
          </p:nvSpPr>
          <p:spPr>
            <a:xfrm>
              <a:off x="-1336951" y="249051"/>
              <a:ext cx="2119746" cy="2119746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54"/>
            <p:cNvSpPr txBox="1"/>
            <p:nvPr/>
          </p:nvSpPr>
          <p:spPr>
            <a:xfrm>
              <a:off x="-1478843" y="477622"/>
              <a:ext cx="240352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id-MARUP-Light" panose="02000600000000000000" pitchFamily="2" charset="-128"/>
                  <a:ea typeface="文鼎细圆繁" panose="02010609010101010101" pitchFamily="49" charset="-122"/>
                  <a:cs typeface="Lato" charset="0"/>
                </a:rPr>
                <a:t>*</a:t>
              </a:r>
            </a:p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id-MARUP-Light" panose="02000600000000000000" pitchFamily="2" charset="-128"/>
                  <a:ea typeface="文鼎细圆繁" panose="02010609010101010101" pitchFamily="49" charset="-122"/>
                  <a:cs typeface="Lato" charset="0"/>
                </a:rPr>
                <a:t>*</a:t>
              </a:r>
              <a:endParaRPr lang="en-US" sz="6000" dirty="0">
                <a:solidFill>
                  <a:schemeClr val="bg1"/>
                </a:solidFill>
                <a:latin typeface="id-MARUP-Light" panose="02000600000000000000" pitchFamily="2" charset="-128"/>
                <a:ea typeface="文鼎细圆繁" panose="02010609010101010101" pitchFamily="49" charset="-122"/>
                <a:cs typeface="Lato" charset="0"/>
              </a:endParaRPr>
            </a:p>
          </p:txBody>
        </p:sp>
      </p:grpSp>
      <p:sp>
        <p:nvSpPr>
          <p:cNvPr id="15" name="TextBox 43"/>
          <p:cNvSpPr txBox="1"/>
          <p:nvPr/>
        </p:nvSpPr>
        <p:spPr>
          <a:xfrm>
            <a:off x="9399747" y="5159661"/>
            <a:ext cx="5628978" cy="52137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Modern and Minimal Presentation Template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4534278" y="7992861"/>
            <a:ext cx="1530908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8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花が咲いているので、横に振って落ちたいです。 このすべてのことは、こんなに早く老けている。 世の中はずっと攘慎している花が咲いているので、横に振って落ちたいです。 このすべてのことは、こんなに早く老けている。 世の中はずっと攘慎している</a:t>
            </a:r>
          </a:p>
          <a:p>
            <a:pPr algn="ctr">
              <a:lnSpc>
                <a:spcPct val="150000"/>
              </a:lnSpc>
            </a:pPr>
            <a:endParaRPr lang="ja-JP" altLang="en-US" sz="18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725914" y="9538523"/>
            <a:ext cx="3050803" cy="692936"/>
            <a:chOff x="19533996" y="11108932"/>
            <a:chExt cx="3508974" cy="692936"/>
          </a:xfrm>
        </p:grpSpPr>
        <p:sp>
          <p:nvSpPr>
            <p:cNvPr id="19" name="Rectangle 58"/>
            <p:cNvSpPr/>
            <p:nvPr/>
          </p:nvSpPr>
          <p:spPr>
            <a:xfrm>
              <a:off x="19533996" y="11108932"/>
              <a:ext cx="3508974" cy="692936"/>
            </a:xfrm>
            <a:prstGeom prst="rect">
              <a:avLst/>
            </a:prstGeom>
            <a:noFill/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" name="TextBox 59"/>
            <p:cNvSpPr txBox="1"/>
            <p:nvPr/>
          </p:nvSpPr>
          <p:spPr>
            <a:xfrm>
              <a:off x="20150397" y="11242460"/>
              <a:ext cx="2270016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Poppins SemiBold" charset="0"/>
                </a:rPr>
                <a:t>汇报人：</a:t>
              </a:r>
              <a:r>
                <a:rPr lang="en-US" altLang="zh-CN" sz="24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Poppins SemiBold" charset="0"/>
                </a:rPr>
                <a:t>G13</a:t>
              </a:r>
              <a:endParaRPr lang="en-US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Poppins SemiBold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803948" y="9538523"/>
            <a:ext cx="3050803" cy="692936"/>
            <a:chOff x="19533996" y="11108932"/>
            <a:chExt cx="3508974" cy="692936"/>
          </a:xfrm>
        </p:grpSpPr>
        <p:sp>
          <p:nvSpPr>
            <p:cNvPr id="26" name="Rectangle 58"/>
            <p:cNvSpPr/>
            <p:nvPr/>
          </p:nvSpPr>
          <p:spPr>
            <a:xfrm>
              <a:off x="19533996" y="11108932"/>
              <a:ext cx="3508974" cy="692936"/>
            </a:xfrm>
            <a:prstGeom prst="rect">
              <a:avLst/>
            </a:prstGeom>
            <a:noFill/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7" name="TextBox 59"/>
            <p:cNvSpPr txBox="1"/>
            <p:nvPr/>
          </p:nvSpPr>
          <p:spPr>
            <a:xfrm>
              <a:off x="19747541" y="11242460"/>
              <a:ext cx="3075732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Poppins SemiBold" charset="0"/>
                </a:rPr>
                <a:t>汇报时间：</a:t>
              </a:r>
              <a:r>
                <a:rPr lang="en-US" altLang="zh-CN" sz="24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Poppins SemiBold" charset="0"/>
                </a:rPr>
                <a:t>2021.9</a:t>
              </a:r>
              <a:endParaRPr lang="en-US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Poppins SemiBold" charset="0"/>
              </a:endParaRPr>
            </a:p>
          </p:txBody>
        </p:sp>
      </p:grpSp>
      <p:pic>
        <p:nvPicPr>
          <p:cNvPr id="28" name="596f0fb67e6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08520" y="-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91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6" grpId="0"/>
      <p:bldP spid="15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110"/>
          <a:stretch>
            <a:fillRect/>
          </a:stretch>
        </p:blipFill>
        <p:spPr/>
      </p:pic>
      <p:sp>
        <p:nvSpPr>
          <p:cNvPr id="32" name="Rectangle 31"/>
          <p:cNvSpPr/>
          <p:nvPr/>
        </p:nvSpPr>
        <p:spPr>
          <a:xfrm>
            <a:off x="0" y="-223737"/>
            <a:ext cx="24387468" cy="13716000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933244" y="8068349"/>
            <a:ext cx="4600370" cy="3140810"/>
            <a:chOff x="9933244" y="8068349"/>
            <a:chExt cx="4600370" cy="3140810"/>
          </a:xfrm>
        </p:grpSpPr>
        <p:sp>
          <p:nvSpPr>
            <p:cNvPr id="33" name="Subtitle 2"/>
            <p:cNvSpPr txBox="1">
              <a:spLocks/>
            </p:cNvSpPr>
            <p:nvPr/>
          </p:nvSpPr>
          <p:spPr>
            <a:xfrm>
              <a:off x="9933244" y="10667406"/>
              <a:ext cx="4600370" cy="54175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740"/>
                </a:lnSpc>
              </a:pPr>
              <a:r>
                <a:rPr lang="en-US" altLang="zh-CN" sz="1800" dirty="0" err="1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Koreographer</a:t>
              </a:r>
              <a:endParaRPr lang="en-US" altLang="zh-CN" sz="18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341542" y="8068349"/>
              <a:ext cx="167225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0" b="1" dirty="0">
                  <a:solidFill>
                    <a:schemeClr val="bg1"/>
                  </a:solidFill>
                  <a:latin typeface="Lato Bold" charset="0"/>
                  <a:ea typeface="Lato Bold" charset="0"/>
                  <a:cs typeface="Lato Bold" charset="0"/>
                </a:rPr>
                <a:t>05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234148" y="9681516"/>
              <a:ext cx="1887055" cy="424347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>
                <a:lnSpc>
                  <a:spcPts val="2680"/>
                </a:lnSpc>
              </a:pPr>
              <a:r>
                <a:rPr lang="zh-CN" altLang="en-US" sz="2200" b="1" dirty="0">
                  <a:solidFill>
                    <a:schemeClr val="bg1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游戏制作插件</a:t>
              </a:r>
              <a:endParaRPr lang="en-US" sz="22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12043858" y="10393349"/>
              <a:ext cx="3791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2755161" y="8068349"/>
            <a:ext cx="4600370" cy="3140810"/>
            <a:chOff x="2755161" y="8068349"/>
            <a:chExt cx="4600370" cy="3140810"/>
          </a:xfrm>
        </p:grpSpPr>
        <p:sp>
          <p:nvSpPr>
            <p:cNvPr id="38" name="Subtitle 2"/>
            <p:cNvSpPr txBox="1">
              <a:spLocks/>
            </p:cNvSpPr>
            <p:nvPr/>
          </p:nvSpPr>
          <p:spPr>
            <a:xfrm>
              <a:off x="2755161" y="10667406"/>
              <a:ext cx="4600370" cy="54175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740"/>
                </a:lnSpc>
              </a:pPr>
              <a:r>
                <a:rPr lang="en-US" altLang="zh-CN" sz="1800" dirty="0" err="1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Vss</a:t>
              </a:r>
              <a:r>
                <a:rPr lang="zh-CN" altLang="en-US" sz="18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、</a:t>
              </a:r>
              <a:r>
                <a:rPr lang="en-US" altLang="zh-CN" sz="18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Axure RP</a:t>
              </a:r>
              <a:endParaRPr lang="en-US" altLang="zh-CN" sz="18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63459" y="8068349"/>
              <a:ext cx="167225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0" b="1" dirty="0">
                  <a:solidFill>
                    <a:schemeClr val="bg1"/>
                  </a:solidFill>
                  <a:latin typeface="Lato Bold" charset="0"/>
                  <a:ea typeface="Lato Bold" charset="0"/>
                  <a:cs typeface="Lato Bold" charset="0"/>
                </a:rPr>
                <a:t>04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79271" y="9681516"/>
              <a:ext cx="4440639" cy="777264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>
                <a:lnSpc>
                  <a:spcPts val="2680"/>
                </a:lnSpc>
              </a:pPr>
              <a:r>
                <a:rPr lang="zh-CN" altLang="en-US" sz="2200" b="1" dirty="0">
                  <a:solidFill>
                    <a:schemeClr val="bg1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配置管理工具、界面原型设计工具</a:t>
              </a:r>
              <a:endParaRPr lang="en-US" altLang="zh-CN" sz="22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  <a:p>
              <a:pPr algn="ctr">
                <a:lnSpc>
                  <a:spcPts val="2680"/>
                </a:lnSpc>
              </a:pPr>
              <a:endParaRPr lang="en-US" sz="22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4865775" y="10393349"/>
              <a:ext cx="3791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16993576" y="8068349"/>
            <a:ext cx="4724370" cy="3140810"/>
            <a:chOff x="16993576" y="8068349"/>
            <a:chExt cx="4724370" cy="3140810"/>
          </a:xfrm>
        </p:grpSpPr>
        <p:sp>
          <p:nvSpPr>
            <p:cNvPr id="42" name="Subtitle 2"/>
            <p:cNvSpPr txBox="1">
              <a:spLocks/>
            </p:cNvSpPr>
            <p:nvPr/>
          </p:nvSpPr>
          <p:spPr>
            <a:xfrm>
              <a:off x="17111327" y="10667406"/>
              <a:ext cx="4600370" cy="54175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74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Bugzilla</a:t>
              </a:r>
              <a:r>
                <a:rPr lang="zh-CN" altLang="en-US" sz="18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、</a:t>
              </a:r>
              <a:r>
                <a:rPr lang="en-US" altLang="zh-CN" sz="18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HP UFT</a:t>
              </a:r>
              <a:endParaRPr lang="en-US" altLang="zh-CN" sz="18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6993576" y="8068349"/>
              <a:ext cx="4724370" cy="2325000"/>
              <a:chOff x="16993576" y="8068349"/>
              <a:chExt cx="4724370" cy="232500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8519625" y="8068349"/>
                <a:ext cx="1672253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0" b="1" dirty="0">
                    <a:solidFill>
                      <a:schemeClr val="bg1"/>
                    </a:solidFill>
                    <a:latin typeface="Lato Bold" charset="0"/>
                    <a:ea typeface="Lato Bold" charset="0"/>
                    <a:cs typeface="Lato Bold" charset="0"/>
                  </a:rPr>
                  <a:t>06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6993576" y="9681516"/>
                <a:ext cx="4724370" cy="424347"/>
              </a:xfrm>
              <a:prstGeom prst="rect">
                <a:avLst/>
              </a:prstGeom>
              <a:noFill/>
            </p:spPr>
            <p:txBody>
              <a:bodyPr wrap="none" rtlCol="0" anchor="t" anchorCtr="1">
                <a:spAutoFit/>
              </a:bodyPr>
              <a:lstStyle/>
              <a:p>
                <a:pPr algn="ctr">
                  <a:lnSpc>
                    <a:spcPts val="2680"/>
                  </a:lnSpc>
                </a:pPr>
                <a:r>
                  <a:rPr lang="zh-CN" altLang="en-US" sz="2200" b="1" dirty="0">
                    <a:solidFill>
                      <a:schemeClr val="bg1"/>
                    </a:solidFill>
                    <a:latin typeface="Poppins SemiBold" charset="0"/>
                    <a:ea typeface="Poppins SemiBold" charset="0"/>
                    <a:cs typeface="Poppins SemiBold" charset="0"/>
                  </a:rPr>
                  <a:t>缺陷跟踪系统，开源，功能测试工具</a:t>
                </a:r>
                <a:endParaRPr lang="en-US" sz="2200" b="1" dirty="0">
                  <a:solidFill>
                    <a:schemeClr val="bg1"/>
                  </a:solidFill>
                  <a:latin typeface="Poppins SemiBold" charset="0"/>
                  <a:ea typeface="Poppins SemiBold" charset="0"/>
                  <a:cs typeface="Poppins SemiBold" charset="0"/>
                </a:endParaRPr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>
                <a:off x="19221941" y="10393349"/>
                <a:ext cx="379142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组合 6"/>
          <p:cNvGrpSpPr/>
          <p:nvPr/>
        </p:nvGrpSpPr>
        <p:grpSpPr>
          <a:xfrm>
            <a:off x="9933244" y="3746213"/>
            <a:ext cx="4600370" cy="3140810"/>
            <a:chOff x="9933244" y="3746213"/>
            <a:chExt cx="4600370" cy="3140810"/>
          </a:xfrm>
        </p:grpSpPr>
        <p:sp>
          <p:nvSpPr>
            <p:cNvPr id="46" name="Subtitle 2"/>
            <p:cNvSpPr txBox="1">
              <a:spLocks/>
            </p:cNvSpPr>
            <p:nvPr/>
          </p:nvSpPr>
          <p:spPr>
            <a:xfrm>
              <a:off x="9933244" y="6345270"/>
              <a:ext cx="4600370" cy="54175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74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Rational</a:t>
              </a:r>
              <a:r>
                <a:rPr lang="zh-CN" altLang="en-US" sz="18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系列工具、</a:t>
              </a:r>
              <a:r>
                <a:rPr lang="en-US" altLang="zh-CN" sz="1800" dirty="0" err="1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PowerDesigner</a:t>
              </a:r>
              <a:endParaRPr lang="en-US" altLang="zh-CN" sz="18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341542" y="3746213"/>
              <a:ext cx="167225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0" b="1" dirty="0">
                  <a:solidFill>
                    <a:schemeClr val="bg1"/>
                  </a:solidFill>
                  <a:latin typeface="Lato Bold" charset="0"/>
                  <a:ea typeface="Lato Bold" charset="0"/>
                  <a:cs typeface="Lato Bold" charset="0"/>
                </a:rPr>
                <a:t>02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808549" y="5359380"/>
              <a:ext cx="2738250" cy="424347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>
                <a:lnSpc>
                  <a:spcPts val="2680"/>
                </a:lnSpc>
              </a:pPr>
              <a:r>
                <a:rPr lang="zh-CN" altLang="en-US" sz="2200" b="1" dirty="0">
                  <a:solidFill>
                    <a:schemeClr val="bg1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需求分析、系统设计</a:t>
              </a:r>
              <a:endParaRPr lang="en-US" sz="22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12043858" y="6071213"/>
              <a:ext cx="3791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755161" y="3746213"/>
            <a:ext cx="4600370" cy="3140810"/>
            <a:chOff x="2755161" y="3746213"/>
            <a:chExt cx="4600370" cy="3140810"/>
          </a:xfrm>
        </p:grpSpPr>
        <p:sp>
          <p:nvSpPr>
            <p:cNvPr id="50" name="Subtitle 2"/>
            <p:cNvSpPr txBox="1">
              <a:spLocks/>
            </p:cNvSpPr>
            <p:nvPr/>
          </p:nvSpPr>
          <p:spPr>
            <a:xfrm>
              <a:off x="2755161" y="6345270"/>
              <a:ext cx="4600370" cy="54175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740"/>
                </a:lnSpc>
              </a:pPr>
              <a:r>
                <a:rPr lang="en-US" altLang="zh-CN" sz="1800" dirty="0" err="1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Minrosoft</a:t>
              </a:r>
              <a:r>
                <a:rPr lang="en-US" altLang="zh-CN" sz="18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 Office</a:t>
              </a:r>
              <a:r>
                <a:rPr lang="zh-CN" altLang="en-US" sz="18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。</a:t>
              </a:r>
              <a:endParaRPr lang="en-US" sz="18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63459" y="3746213"/>
              <a:ext cx="167225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0" b="1" dirty="0">
                  <a:solidFill>
                    <a:schemeClr val="bg1"/>
                  </a:solidFill>
                  <a:latin typeface="Lato Bold" charset="0"/>
                  <a:ea typeface="Lato Bold" charset="0"/>
                  <a:cs typeface="Lato Bold" charset="0"/>
                </a:rPr>
                <a:t>01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56064" y="5359380"/>
              <a:ext cx="1887055" cy="424347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>
                <a:lnSpc>
                  <a:spcPts val="2680"/>
                </a:lnSpc>
              </a:pPr>
              <a:r>
                <a:rPr lang="zh-CN" altLang="en-US" sz="2200" b="1" dirty="0">
                  <a:solidFill>
                    <a:schemeClr val="bg1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文字编写工具</a:t>
              </a:r>
              <a:endParaRPr lang="en-US" sz="22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865775" y="6071213"/>
              <a:ext cx="3791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17111327" y="3746213"/>
            <a:ext cx="4600370" cy="3140810"/>
            <a:chOff x="17111327" y="3746213"/>
            <a:chExt cx="4600370" cy="3140810"/>
          </a:xfrm>
        </p:grpSpPr>
        <p:sp>
          <p:nvSpPr>
            <p:cNvPr id="78" name="Subtitle 2"/>
            <p:cNvSpPr txBox="1">
              <a:spLocks/>
            </p:cNvSpPr>
            <p:nvPr/>
          </p:nvSpPr>
          <p:spPr>
            <a:xfrm>
              <a:off x="17111327" y="6345270"/>
              <a:ext cx="4600370" cy="54175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740"/>
                </a:lnSpc>
              </a:pPr>
              <a:r>
                <a:rPr lang="en-US" altLang="zh-CN" sz="1800" dirty="0" err="1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Mincrosoft</a:t>
              </a:r>
              <a:r>
                <a:rPr lang="en-US" altLang="zh-CN" sz="18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 Project</a:t>
              </a:r>
              <a:endParaRPr lang="en-US" altLang="zh-CN" sz="18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519625" y="3746213"/>
              <a:ext cx="167225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0" b="1" dirty="0">
                  <a:solidFill>
                    <a:schemeClr val="bg1"/>
                  </a:solidFill>
                  <a:latin typeface="Lato Bold" charset="0"/>
                  <a:ea typeface="Lato Bold" charset="0"/>
                  <a:cs typeface="Lato Bold" charset="0"/>
                </a:rPr>
                <a:t>03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8412227" y="5359380"/>
              <a:ext cx="1887055" cy="424347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>
                <a:lnSpc>
                  <a:spcPts val="2680"/>
                </a:lnSpc>
              </a:pPr>
              <a:r>
                <a:rPr lang="zh-CN" altLang="en-US" sz="2200" b="1" dirty="0">
                  <a:solidFill>
                    <a:schemeClr val="bg1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项目管理工具</a:t>
              </a:r>
              <a:endParaRPr lang="en-US" sz="22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9221941" y="6071213"/>
              <a:ext cx="3791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8864854" y="838200"/>
            <a:ext cx="6647974" cy="2173556"/>
            <a:chOff x="8864854" y="838200"/>
            <a:chExt cx="6647974" cy="2173556"/>
          </a:xfrm>
        </p:grpSpPr>
        <p:sp>
          <p:nvSpPr>
            <p:cNvPr id="54" name="TextBox 42"/>
            <p:cNvSpPr txBox="1"/>
            <p:nvPr/>
          </p:nvSpPr>
          <p:spPr>
            <a:xfrm>
              <a:off x="8864854" y="1169458"/>
              <a:ext cx="664797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4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Lato Black" charset="0"/>
                </a:rPr>
                <a:t>开发工具初设</a:t>
              </a:r>
              <a:endParaRPr lang="en-US" sz="8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Lato Black" charset="0"/>
              </a:endParaRPr>
            </a:p>
          </p:txBody>
        </p:sp>
        <p:sp>
          <p:nvSpPr>
            <p:cNvPr id="56" name="TextBox 43"/>
            <p:cNvSpPr txBox="1"/>
            <p:nvPr/>
          </p:nvSpPr>
          <p:spPr>
            <a:xfrm>
              <a:off x="9399747" y="2580869"/>
              <a:ext cx="5628978" cy="43088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Lato Light" charset="0"/>
                </a:rPr>
                <a:t>Modern and Minimal Presentation Template</a:t>
              </a:r>
            </a:p>
          </p:txBody>
        </p:sp>
        <p:cxnSp>
          <p:nvCxnSpPr>
            <p:cNvPr id="57" name="Straight Connector 44"/>
            <p:cNvCxnSpPr/>
            <p:nvPr/>
          </p:nvCxnSpPr>
          <p:spPr>
            <a:xfrm>
              <a:off x="11608677" y="838200"/>
              <a:ext cx="119292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240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" r="4736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2600763" y="4530781"/>
            <a:ext cx="9588063" cy="7061200"/>
          </a:xfrm>
          <a:prstGeom prst="rect">
            <a:avLst/>
          </a:prstGeom>
          <a:solidFill>
            <a:srgbClr val="4CA0B4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/>
          <p:cNvGrpSpPr/>
          <p:nvPr/>
        </p:nvGrpSpPr>
        <p:grpSpPr>
          <a:xfrm>
            <a:off x="5614908" y="9633056"/>
            <a:ext cx="3508974" cy="692936"/>
            <a:chOff x="5614908" y="9633056"/>
            <a:chExt cx="3508974" cy="692936"/>
          </a:xfrm>
        </p:grpSpPr>
        <p:sp>
          <p:nvSpPr>
            <p:cNvPr id="58" name="Rectangle 57"/>
            <p:cNvSpPr/>
            <p:nvPr/>
          </p:nvSpPr>
          <p:spPr>
            <a:xfrm>
              <a:off x="5614908" y="9633056"/>
              <a:ext cx="3508974" cy="692936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43009" y="9732433"/>
              <a:ext cx="1646605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THANKS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3098800" y="4927600"/>
            <a:ext cx="18161000" cy="6299200"/>
          </a:xfrm>
          <a:prstGeom prst="rect">
            <a:avLst/>
          </a:prstGeom>
          <a:noFill/>
          <a:ln w="35560">
            <a:solidFill>
              <a:srgbClr val="4CA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399747" y="838200"/>
            <a:ext cx="5628978" cy="2173556"/>
            <a:chOff x="9399747" y="838200"/>
            <a:chExt cx="5628978" cy="2173556"/>
          </a:xfrm>
        </p:grpSpPr>
        <p:sp>
          <p:nvSpPr>
            <p:cNvPr id="13" name="TextBox 42"/>
            <p:cNvSpPr txBox="1"/>
            <p:nvPr/>
          </p:nvSpPr>
          <p:spPr>
            <a:xfrm>
              <a:off x="9942067" y="1169458"/>
              <a:ext cx="449353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400" dirty="0">
                  <a:solidFill>
                    <a:srgbClr val="4CA0B4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Lato Black" charset="0"/>
                </a:rPr>
                <a:t>项目工具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9399747" y="2580869"/>
              <a:ext cx="5628978" cy="43088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4CA0B4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Lato Light" charset="0"/>
                </a:rPr>
                <a:t>Modern and Minimal Presentation Template</a:t>
              </a:r>
            </a:p>
          </p:txBody>
        </p:sp>
        <p:cxnSp>
          <p:nvCxnSpPr>
            <p:cNvPr id="15" name="Straight Connector 44"/>
            <p:cNvCxnSpPr/>
            <p:nvPr/>
          </p:nvCxnSpPr>
          <p:spPr>
            <a:xfrm>
              <a:off x="11608677" y="838200"/>
              <a:ext cx="1192923" cy="0"/>
            </a:xfrm>
            <a:prstGeom prst="line">
              <a:avLst/>
            </a:prstGeom>
            <a:ln w="57150">
              <a:solidFill>
                <a:srgbClr val="4CA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3948288" y="5723658"/>
            <a:ext cx="7076929" cy="367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项目工具在设计阶段我们还没有以严谨的态度考察过，只是初步以老师和微信小程序开发工具推荐的大类来确认。但在以后编程过程中，我们会更加努力的学习和掌握新知识和技能，以此充沛我们的小程序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487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  <p:bldP spid="1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1" b="6719"/>
          <a:stretch/>
        </p:blipFill>
        <p:spPr>
          <a:xfrm>
            <a:off x="782795" y="720436"/>
            <a:ext cx="22812059" cy="1221971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87036"/>
            <a:ext cx="24377650" cy="13716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4"/>
          <p:cNvSpPr txBox="1"/>
          <p:nvPr/>
        </p:nvSpPr>
        <p:spPr>
          <a:xfrm>
            <a:off x="2246370" y="5728852"/>
            <a:ext cx="198849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bg1"/>
                </a:solidFill>
                <a:latin typeface="id-MARUP-Light" panose="02000600000000000000" pitchFamily="2" charset="-128"/>
                <a:ea typeface="文鼎细圆繁" panose="02010609010101010101" pitchFamily="49" charset="-122"/>
                <a:cs typeface="Lato" charset="0"/>
              </a:rPr>
              <a:t>感谢</a:t>
            </a:r>
            <a:endParaRPr lang="en-US" sz="11500" b="1" dirty="0">
              <a:solidFill>
                <a:schemeClr val="bg1"/>
              </a:solidFill>
              <a:latin typeface="id-MARUP-Light" panose="02000600000000000000" pitchFamily="2" charset="-128"/>
              <a:ea typeface="文鼎细圆繁" panose="02010609010101010101" pitchFamily="49" charset="-122"/>
              <a:cs typeface="Lato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987059" y="2368797"/>
            <a:ext cx="2403528" cy="2119746"/>
            <a:chOff x="-1478842" y="249051"/>
            <a:chExt cx="2403528" cy="2119746"/>
          </a:xfrm>
        </p:grpSpPr>
        <p:sp>
          <p:nvSpPr>
            <p:cNvPr id="10" name="椭圆 9"/>
            <p:cNvSpPr/>
            <p:nvPr/>
          </p:nvSpPr>
          <p:spPr>
            <a:xfrm>
              <a:off x="-1336951" y="249051"/>
              <a:ext cx="2119746" cy="2119746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54"/>
            <p:cNvSpPr txBox="1"/>
            <p:nvPr/>
          </p:nvSpPr>
          <p:spPr>
            <a:xfrm>
              <a:off x="-1478842" y="336336"/>
              <a:ext cx="240352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id-MARUP-Light" panose="02000600000000000000" pitchFamily="2" charset="-128"/>
                  <a:ea typeface="文鼎细圆繁" panose="02010609010101010101" pitchFamily="49" charset="-122"/>
                  <a:cs typeface="Lato" charset="0"/>
                </a:rPr>
                <a:t>*</a:t>
              </a:r>
            </a:p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id-MARUP-Light" panose="02000600000000000000" pitchFamily="2" charset="-128"/>
                  <a:ea typeface="文鼎细圆繁" panose="02010609010101010101" pitchFamily="49" charset="-122"/>
                  <a:cs typeface="Lato" charset="0"/>
                </a:rPr>
                <a:t>*</a:t>
              </a:r>
            </a:p>
          </p:txBody>
        </p:sp>
      </p:grpSp>
      <p:sp>
        <p:nvSpPr>
          <p:cNvPr id="15" name="TextBox 43"/>
          <p:cNvSpPr txBox="1"/>
          <p:nvPr/>
        </p:nvSpPr>
        <p:spPr>
          <a:xfrm>
            <a:off x="9399747" y="5159661"/>
            <a:ext cx="5628978" cy="52137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Modern and Minimal Presentation Template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4534278" y="7992861"/>
            <a:ext cx="1530908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sz="18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花が咲いているので、横に振って落ちたいです。 このすべてのことは、こんなに早く老けている。 世の中はずっと攘慎している花が咲いているので、横に振って落ちたいです。 このすべてのことは、こんなに早く老けている。 世の中はずっと攘慎している</a:t>
            </a:r>
          </a:p>
          <a:p>
            <a:pPr algn="ctr">
              <a:lnSpc>
                <a:spcPct val="150000"/>
              </a:lnSpc>
            </a:pPr>
            <a:endParaRPr lang="ja-JP" altLang="en-US" sz="18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725914" y="9538523"/>
            <a:ext cx="3050803" cy="692936"/>
            <a:chOff x="19533996" y="11108932"/>
            <a:chExt cx="3508974" cy="692936"/>
          </a:xfrm>
        </p:grpSpPr>
        <p:sp>
          <p:nvSpPr>
            <p:cNvPr id="19" name="Rectangle 58"/>
            <p:cNvSpPr/>
            <p:nvPr/>
          </p:nvSpPr>
          <p:spPr>
            <a:xfrm>
              <a:off x="19533996" y="11108932"/>
              <a:ext cx="3508974" cy="692936"/>
            </a:xfrm>
            <a:prstGeom prst="rect">
              <a:avLst/>
            </a:prstGeom>
            <a:noFill/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" name="TextBox 59"/>
            <p:cNvSpPr txBox="1"/>
            <p:nvPr/>
          </p:nvSpPr>
          <p:spPr>
            <a:xfrm>
              <a:off x="20150398" y="11242460"/>
              <a:ext cx="2270016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Poppins SemiBold" charset="0"/>
                </a:rPr>
                <a:t>汇报人：</a:t>
              </a:r>
              <a:r>
                <a:rPr lang="en-US" altLang="zh-CN" sz="24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Poppins SemiBold" charset="0"/>
                </a:rPr>
                <a:t>G13</a:t>
              </a:r>
              <a:endParaRPr lang="en-US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Poppins SemiBold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803948" y="9538523"/>
            <a:ext cx="3050803" cy="692936"/>
            <a:chOff x="19533996" y="11108932"/>
            <a:chExt cx="3508974" cy="692936"/>
          </a:xfrm>
        </p:grpSpPr>
        <p:sp>
          <p:nvSpPr>
            <p:cNvPr id="26" name="Rectangle 58"/>
            <p:cNvSpPr/>
            <p:nvPr/>
          </p:nvSpPr>
          <p:spPr>
            <a:xfrm>
              <a:off x="19533996" y="11108932"/>
              <a:ext cx="3508974" cy="692936"/>
            </a:xfrm>
            <a:prstGeom prst="rect">
              <a:avLst/>
            </a:prstGeom>
            <a:noFill/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7" name="TextBox 59"/>
            <p:cNvSpPr txBox="1"/>
            <p:nvPr/>
          </p:nvSpPr>
          <p:spPr>
            <a:xfrm>
              <a:off x="19758603" y="11242460"/>
              <a:ext cx="3053607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Poppins SemiBold" charset="0"/>
                </a:rPr>
                <a:t>汇报时间：</a:t>
              </a:r>
              <a:r>
                <a:rPr lang="en-US" altLang="zh-CN" sz="24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Poppins SemiBold" charset="0"/>
                </a:rPr>
                <a:t>2021.9</a:t>
              </a:r>
              <a:endParaRPr lang="en-US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Poppins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239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2" r="21262"/>
          <a:stretch>
            <a:fillRect/>
          </a:stretch>
        </p:blipFill>
        <p:spPr>
          <a:xfrm>
            <a:off x="3066547" y="2932747"/>
            <a:ext cx="4496578" cy="5216031"/>
          </a:xfrm>
        </p:spPr>
      </p:pic>
      <p:grpSp>
        <p:nvGrpSpPr>
          <p:cNvPr id="2" name="组合 1"/>
          <p:cNvGrpSpPr/>
          <p:nvPr/>
        </p:nvGrpSpPr>
        <p:grpSpPr>
          <a:xfrm>
            <a:off x="3560348" y="9347292"/>
            <a:ext cx="3508974" cy="692936"/>
            <a:chOff x="3560348" y="9347292"/>
            <a:chExt cx="3508974" cy="692936"/>
          </a:xfrm>
        </p:grpSpPr>
        <p:sp>
          <p:nvSpPr>
            <p:cNvPr id="59" name="Rectangle 58"/>
            <p:cNvSpPr/>
            <p:nvPr/>
          </p:nvSpPr>
          <p:spPr>
            <a:xfrm>
              <a:off x="3560348" y="9347292"/>
              <a:ext cx="3508974" cy="692936"/>
            </a:xfrm>
            <a:prstGeom prst="rect">
              <a:avLst/>
            </a:prstGeom>
            <a:noFill/>
            <a:ln w="57150">
              <a:solidFill>
                <a:srgbClr val="4CA0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421258" y="9444715"/>
              <a:ext cx="1787156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4CA0B4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MEMORY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154124" y="2838275"/>
            <a:ext cx="9002491" cy="1338828"/>
            <a:chOff x="10879847" y="3133426"/>
            <a:chExt cx="9002491" cy="1338828"/>
          </a:xfrm>
        </p:grpSpPr>
        <p:sp>
          <p:nvSpPr>
            <p:cNvPr id="41" name="文本框 40"/>
            <p:cNvSpPr txBox="1"/>
            <p:nvPr/>
          </p:nvSpPr>
          <p:spPr>
            <a:xfrm>
              <a:off x="10879847" y="3148815"/>
              <a:ext cx="1476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8000" dirty="0">
                  <a:solidFill>
                    <a:srgbClr val="4CA0B4"/>
                  </a:solidFill>
                  <a:latin typeface="华文细黑" panose="02010600040101010101" charset="-122"/>
                  <a:ea typeface="华文细黑" panose="02010600040101010101" charset="-122"/>
                </a:rPr>
                <a:t>01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2778934" y="3133426"/>
              <a:ext cx="7103404" cy="129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b="1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项目介绍</a:t>
              </a:r>
              <a:endParaRPr lang="en-US" altLang="zh-CN" b="1" dirty="0">
                <a:solidFill>
                  <a:prstClr val="black"/>
                </a:solidFill>
                <a:latin typeface="Lora" panose="02000503000000020004" charset="0"/>
                <a:ea typeface="华文细黑" panose="02010600040101010101" charset="-122"/>
                <a:sym typeface="+mn-ea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800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project introduction </a:t>
              </a:r>
              <a:r>
                <a:rPr lang="zh-CN" altLang="en-US" sz="1800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.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3154124" y="5238926"/>
            <a:ext cx="9002491" cy="1338828"/>
            <a:chOff x="10879847" y="3133426"/>
            <a:chExt cx="9002491" cy="1338828"/>
          </a:xfrm>
        </p:grpSpPr>
        <p:sp>
          <p:nvSpPr>
            <p:cNvPr id="50" name="文本框 49"/>
            <p:cNvSpPr txBox="1"/>
            <p:nvPr/>
          </p:nvSpPr>
          <p:spPr>
            <a:xfrm>
              <a:off x="10879847" y="3148815"/>
              <a:ext cx="1476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8000" dirty="0">
                  <a:solidFill>
                    <a:srgbClr val="4CA0B4"/>
                  </a:solidFill>
                  <a:latin typeface="华文细黑" panose="02010600040101010101" charset="-122"/>
                  <a:ea typeface="华文细黑" panose="02010600040101010101" charset="-122"/>
                </a:rPr>
                <a:t>02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778934" y="3133426"/>
              <a:ext cx="7103404" cy="129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b="1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项目工具</a:t>
              </a:r>
              <a:endParaRPr lang="en-US" altLang="zh-CN" b="1" dirty="0">
                <a:solidFill>
                  <a:prstClr val="black"/>
                </a:solidFill>
                <a:latin typeface="Lora" panose="02000503000000020004" charset="0"/>
                <a:ea typeface="华文细黑" panose="02010600040101010101" charset="-122"/>
                <a:sym typeface="+mn-ea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800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Project tools</a:t>
              </a:r>
              <a:r>
                <a:rPr lang="zh-CN" altLang="en-US" sz="1800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.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3154124" y="7639577"/>
            <a:ext cx="9002491" cy="1338828"/>
            <a:chOff x="10879847" y="3133426"/>
            <a:chExt cx="9002491" cy="1338828"/>
          </a:xfrm>
        </p:grpSpPr>
        <p:sp>
          <p:nvSpPr>
            <p:cNvPr id="53" name="文本框 52"/>
            <p:cNvSpPr txBox="1"/>
            <p:nvPr/>
          </p:nvSpPr>
          <p:spPr>
            <a:xfrm>
              <a:off x="10879847" y="3148815"/>
              <a:ext cx="1476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8000" dirty="0">
                  <a:solidFill>
                    <a:srgbClr val="4CA0B4"/>
                  </a:solidFill>
                  <a:latin typeface="华文细黑" panose="02010600040101010101" charset="-122"/>
                  <a:ea typeface="华文细黑" panose="02010600040101010101" charset="-122"/>
                </a:rPr>
                <a:t>03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2778934" y="3133426"/>
              <a:ext cx="7103404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b="1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需求分析</a:t>
              </a:r>
              <a:endParaRPr lang="en-US" altLang="zh-CN" b="1" dirty="0">
                <a:solidFill>
                  <a:prstClr val="black"/>
                </a:solidFill>
                <a:latin typeface="Lora" panose="02000503000000020004" charset="0"/>
                <a:ea typeface="华文细黑" panose="02010600040101010101" charset="-122"/>
                <a:sym typeface="+mn-ea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800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 demand analysis</a:t>
              </a:r>
              <a:r>
                <a:rPr lang="zh-CN" altLang="en-US" sz="1800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.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3154124" y="10040228"/>
            <a:ext cx="9002491" cy="1338828"/>
            <a:chOff x="10879847" y="3133426"/>
            <a:chExt cx="9002491" cy="1338828"/>
          </a:xfrm>
        </p:grpSpPr>
        <p:sp>
          <p:nvSpPr>
            <p:cNvPr id="56" name="文本框 55"/>
            <p:cNvSpPr txBox="1"/>
            <p:nvPr/>
          </p:nvSpPr>
          <p:spPr>
            <a:xfrm>
              <a:off x="10879847" y="3148815"/>
              <a:ext cx="1476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8000" dirty="0">
                  <a:solidFill>
                    <a:srgbClr val="4CA0B4"/>
                  </a:solidFill>
                  <a:latin typeface="华文细黑" panose="02010600040101010101" charset="-122"/>
                  <a:ea typeface="华文细黑" panose="02010600040101010101" charset="-122"/>
                </a:rPr>
                <a:t>04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2778934" y="3133426"/>
              <a:ext cx="7103404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b="1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结语</a:t>
              </a:r>
              <a:endParaRPr lang="en-US" altLang="zh-CN" b="1" dirty="0">
                <a:solidFill>
                  <a:prstClr val="black"/>
                </a:solidFill>
                <a:latin typeface="Lora" panose="02000503000000020004" charset="0"/>
                <a:ea typeface="华文细黑" panose="02010600040101010101" charset="-122"/>
                <a:sym typeface="+mn-ea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800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epilogue</a:t>
              </a:r>
              <a:r>
                <a:rPr lang="zh-CN" altLang="en-US" sz="1800" dirty="0">
                  <a:solidFill>
                    <a:prstClr val="black"/>
                  </a:solidFill>
                  <a:latin typeface="Lora" panose="02000503000000020004" charset="0"/>
                  <a:ea typeface="华文细黑" panose="02010600040101010101" charset="-122"/>
                  <a:sym typeface="+mn-ea"/>
                </a:rPr>
                <a:t>.</a:t>
              </a:r>
            </a:p>
          </p:txBody>
        </p:sp>
      </p:grpSp>
      <p:sp>
        <p:nvSpPr>
          <p:cNvPr id="10" name="六边形 9"/>
          <p:cNvSpPr/>
          <p:nvPr/>
        </p:nvSpPr>
        <p:spPr>
          <a:xfrm rot="16200000">
            <a:off x="2264768" y="2922102"/>
            <a:ext cx="6100135" cy="5258737"/>
          </a:xfrm>
          <a:prstGeom prst="hexagon">
            <a:avLst/>
          </a:prstGeom>
          <a:noFill/>
          <a:ln w="38100">
            <a:solidFill>
              <a:srgbClr val="4CA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08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285922" y="1452123"/>
            <a:ext cx="9931400" cy="9906000"/>
            <a:chOff x="7213600" y="1549400"/>
            <a:chExt cx="9931400" cy="9906000"/>
          </a:xfrm>
          <a:solidFill>
            <a:srgbClr val="99C9D4"/>
          </a:solidFill>
        </p:grpSpPr>
        <p:sp>
          <p:nvSpPr>
            <p:cNvPr id="3" name="L-Shape 2"/>
            <p:cNvSpPr/>
            <p:nvPr/>
          </p:nvSpPr>
          <p:spPr>
            <a:xfrm rot="10800000">
              <a:off x="7772400" y="1549400"/>
              <a:ext cx="9372600" cy="9906000"/>
            </a:xfrm>
            <a:prstGeom prst="corner">
              <a:avLst>
                <a:gd name="adj1" fmla="val 5876"/>
                <a:gd name="adj2" fmla="val 57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-Shape 53"/>
            <p:cNvSpPr/>
            <p:nvPr/>
          </p:nvSpPr>
          <p:spPr>
            <a:xfrm>
              <a:off x="7213600" y="1549400"/>
              <a:ext cx="4216400" cy="9906000"/>
            </a:xfrm>
            <a:prstGeom prst="corner">
              <a:avLst>
                <a:gd name="adj1" fmla="val 12651"/>
                <a:gd name="adj2" fmla="val 138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Hexagon 4"/>
          <p:cNvSpPr/>
          <p:nvPr/>
        </p:nvSpPr>
        <p:spPr>
          <a:xfrm rot="5400000">
            <a:off x="12654585" y="8006080"/>
            <a:ext cx="5851550" cy="5044440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01181" y="2774046"/>
            <a:ext cx="5666038" cy="259667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ts val="9020"/>
              </a:lnSpc>
            </a:pPr>
            <a:endParaRPr lang="en-US" sz="16600" dirty="0">
              <a:solidFill>
                <a:schemeClr val="tx2"/>
              </a:solidFill>
              <a:latin typeface="Lato Thin" charset="0"/>
              <a:ea typeface="Lato" charset="0"/>
              <a:cs typeface="Lato" charset="0"/>
            </a:endParaRPr>
          </a:p>
          <a:p>
            <a:pPr>
              <a:lnSpc>
                <a:spcPts val="9020"/>
              </a:lnSpc>
            </a:pPr>
            <a:r>
              <a:rPr lang="en-US" sz="16600" dirty="0">
                <a:solidFill>
                  <a:schemeClr val="tx2"/>
                </a:solidFill>
                <a:latin typeface="Lato Thin" charset="0"/>
                <a:ea typeface="Lato" charset="0"/>
                <a:cs typeface="Lato" charset="0"/>
              </a:rPr>
              <a:t>PART</a:t>
            </a:r>
            <a:endParaRPr lang="en-US" sz="166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9195" y="597630"/>
            <a:ext cx="420070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rgbClr val="4CA0B4"/>
                </a:solidFill>
                <a:latin typeface="Poppins SemiBold" charset="0"/>
                <a:ea typeface="Poppins SemiBold" charset="0"/>
                <a:cs typeface="Poppins SemiBold" charset="0"/>
              </a:rPr>
              <a:t>TRAVEL ON THE ROAD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9533996" y="11108932"/>
            <a:ext cx="3508974" cy="692936"/>
            <a:chOff x="19533996" y="11108932"/>
            <a:chExt cx="3508974" cy="692936"/>
          </a:xfrm>
        </p:grpSpPr>
        <p:sp>
          <p:nvSpPr>
            <p:cNvPr id="59" name="Rectangle 58"/>
            <p:cNvSpPr/>
            <p:nvPr/>
          </p:nvSpPr>
          <p:spPr>
            <a:xfrm>
              <a:off x="19533996" y="11108932"/>
              <a:ext cx="3508974" cy="692936"/>
            </a:xfrm>
            <a:prstGeom prst="rect">
              <a:avLst/>
            </a:prstGeom>
            <a:noFill/>
            <a:ln w="57150">
              <a:solidFill>
                <a:srgbClr val="4CA0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986010" y="11211683"/>
              <a:ext cx="2598789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4CA0B4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LEARN MORE</a:t>
              </a:r>
            </a:p>
          </p:txBody>
        </p:sp>
      </p:grpSp>
      <p:pic>
        <p:nvPicPr>
          <p:cNvPr id="12" name="图片占位符 11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0" r="21270"/>
          <a:stretch>
            <a:fillRect/>
          </a:stretch>
        </p:blipFill>
        <p:spPr/>
      </p:pic>
      <p:sp>
        <p:nvSpPr>
          <p:cNvPr id="19" name="TextBox 54"/>
          <p:cNvSpPr txBox="1"/>
          <p:nvPr/>
        </p:nvSpPr>
        <p:spPr>
          <a:xfrm>
            <a:off x="6801158" y="4902904"/>
            <a:ext cx="4019049" cy="25149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>
              <a:lnSpc>
                <a:spcPts val="9020"/>
              </a:lnSpc>
            </a:pPr>
            <a:endParaRPr lang="en-US" sz="13800" dirty="0">
              <a:solidFill>
                <a:schemeClr val="tx2"/>
              </a:solidFill>
              <a:latin typeface="Lato Thin" charset="0"/>
              <a:ea typeface="Lato" charset="0"/>
              <a:cs typeface="Lato" charset="0"/>
            </a:endParaRPr>
          </a:p>
          <a:p>
            <a:pPr>
              <a:lnSpc>
                <a:spcPts val="9020"/>
              </a:lnSpc>
            </a:pPr>
            <a:r>
              <a:rPr lang="en-US" sz="13800" dirty="0">
                <a:solidFill>
                  <a:schemeClr val="tx2"/>
                </a:solidFill>
                <a:latin typeface="Lato Thin" charset="0"/>
                <a:ea typeface="Lato" charset="0"/>
                <a:cs typeface="Lato" charset="0"/>
              </a:rPr>
              <a:t>ONE</a:t>
            </a:r>
            <a:endParaRPr lang="en-US" sz="138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TextBox 42"/>
          <p:cNvSpPr txBox="1"/>
          <p:nvPr/>
        </p:nvSpPr>
        <p:spPr>
          <a:xfrm>
            <a:off x="5980179" y="7414083"/>
            <a:ext cx="66832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  <a:cs typeface="Lato Black" charset="0"/>
              </a:rPr>
              <a:t>01.</a:t>
            </a:r>
            <a:r>
              <a:rPr lang="zh-CN" altLang="en-US" sz="9600" b="1" dirty="0">
                <a:solidFill>
                  <a:prstClr val="black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项目介绍</a:t>
            </a:r>
            <a:endParaRPr lang="en-US" altLang="zh-CN" sz="9600" b="1" dirty="0">
              <a:solidFill>
                <a:prstClr val="black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  <a:p>
            <a:pPr algn="ctr"/>
            <a:endParaRPr lang="en-US" sz="9600" dirty="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  <a:cs typeface="Lato Black" charset="0"/>
            </a:endParaRPr>
          </a:p>
        </p:txBody>
      </p:sp>
      <p:sp>
        <p:nvSpPr>
          <p:cNvPr id="21" name="TextBox 43"/>
          <p:cNvSpPr txBox="1"/>
          <p:nvPr/>
        </p:nvSpPr>
        <p:spPr>
          <a:xfrm>
            <a:off x="8721148" y="9100405"/>
            <a:ext cx="308610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project introduction</a:t>
            </a:r>
            <a:endParaRPr lang="en-US" sz="22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00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9" grpId="0" animBg="1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942067" y="838200"/>
            <a:ext cx="4493538" cy="2173556"/>
            <a:chOff x="9942067" y="838200"/>
            <a:chExt cx="4493538" cy="2173556"/>
          </a:xfrm>
        </p:grpSpPr>
        <p:sp>
          <p:nvSpPr>
            <p:cNvPr id="43" name="TextBox 42"/>
            <p:cNvSpPr txBox="1"/>
            <p:nvPr/>
          </p:nvSpPr>
          <p:spPr>
            <a:xfrm>
              <a:off x="9942067" y="1169458"/>
              <a:ext cx="449353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400" dirty="0">
                  <a:solidFill>
                    <a:srgbClr val="4CA0B4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Lato Black" charset="0"/>
                </a:rPr>
                <a:t>项目介绍</a:t>
              </a:r>
              <a:endParaRPr lang="en-US" sz="8400" dirty="0">
                <a:solidFill>
                  <a:srgbClr val="4CA0B4"/>
                </a:solidFill>
                <a:latin typeface="等线" panose="02010600030101010101" pitchFamily="2" charset="-122"/>
                <a:ea typeface="等线" panose="02010600030101010101" pitchFamily="2" charset="-122"/>
                <a:cs typeface="Lato Black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876370" y="2580869"/>
              <a:ext cx="2675732" cy="43088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4CA0B4"/>
                  </a:solidFill>
                  <a:latin typeface="Lato Light" charset="0"/>
                  <a:ea typeface="Lato Light" charset="0"/>
                  <a:cs typeface="Lato Light" charset="0"/>
                </a:rPr>
                <a:t>project introduction 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1608677" y="838200"/>
              <a:ext cx="1192923" cy="0"/>
            </a:xfrm>
            <a:prstGeom prst="line">
              <a:avLst/>
            </a:prstGeom>
            <a:ln w="57150">
              <a:solidFill>
                <a:srgbClr val="4CA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0096848" y="5956418"/>
            <a:ext cx="4190124" cy="692933"/>
            <a:chOff x="10096848" y="5956418"/>
            <a:chExt cx="4190124" cy="692933"/>
          </a:xfrm>
        </p:grpSpPr>
        <p:sp>
          <p:nvSpPr>
            <p:cNvPr id="36" name="Rectangle 35"/>
            <p:cNvSpPr/>
            <p:nvPr/>
          </p:nvSpPr>
          <p:spPr>
            <a:xfrm>
              <a:off x="10096848" y="5956418"/>
              <a:ext cx="4190124" cy="692933"/>
            </a:xfrm>
            <a:prstGeom prst="rect">
              <a:avLst/>
            </a:prstGeom>
            <a:noFill/>
            <a:ln w="57150">
              <a:solidFill>
                <a:srgbClr val="4CA0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CA0B4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979081" y="6080384"/>
              <a:ext cx="2425664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4CA0B4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Music game</a:t>
              </a:r>
              <a:endParaRPr lang="en-US" sz="2800" b="1" dirty="0">
                <a:solidFill>
                  <a:srgbClr val="4CA0B4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00117" y="3499700"/>
            <a:ext cx="18977416" cy="145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微信现在是人人都在使用的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app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了，随着微信的发展，微信小程序的种类和可玩性也越来越多。我们小组打算以微信小程序作为平台，制作一个简易操作的音游。</a:t>
            </a: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29" b="302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1621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096848" y="3867424"/>
            <a:ext cx="4190124" cy="692933"/>
            <a:chOff x="10096848" y="3867424"/>
            <a:chExt cx="4190124" cy="692933"/>
          </a:xfrm>
        </p:grpSpPr>
        <p:sp>
          <p:nvSpPr>
            <p:cNvPr id="36" name="Rectangle 35"/>
            <p:cNvSpPr/>
            <p:nvPr/>
          </p:nvSpPr>
          <p:spPr>
            <a:xfrm>
              <a:off x="10096848" y="3867424"/>
              <a:ext cx="4190124" cy="692933"/>
            </a:xfrm>
            <a:prstGeom prst="rect">
              <a:avLst/>
            </a:prstGeom>
            <a:noFill/>
            <a:ln w="57150">
              <a:solidFill>
                <a:srgbClr val="4CA0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16331" y="3967944"/>
              <a:ext cx="2345001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OUR SRORY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039707" y="4560357"/>
            <a:ext cx="2273052" cy="9155643"/>
            <a:chOff x="11039707" y="4560357"/>
            <a:chExt cx="2273052" cy="9155643"/>
          </a:xfrm>
        </p:grpSpPr>
        <p:cxnSp>
          <p:nvCxnSpPr>
            <p:cNvPr id="3" name="Straight Connector 2"/>
            <p:cNvCxnSpPr>
              <a:stCxn id="36" idx="2"/>
            </p:cNvCxnSpPr>
            <p:nvPr/>
          </p:nvCxnSpPr>
          <p:spPr>
            <a:xfrm>
              <a:off x="12191910" y="4560357"/>
              <a:ext cx="49403" cy="9155643"/>
            </a:xfrm>
            <a:prstGeom prst="line">
              <a:avLst/>
            </a:prstGeom>
            <a:ln w="28575">
              <a:solidFill>
                <a:srgbClr val="4CA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12102724" y="8474925"/>
              <a:ext cx="223024" cy="223024"/>
            </a:xfrm>
            <a:prstGeom prst="ellipse">
              <a:avLst/>
            </a:prstGeom>
            <a:solidFill>
              <a:srgbClr val="4CA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249742" y="11106613"/>
              <a:ext cx="1063017" cy="0"/>
            </a:xfrm>
            <a:prstGeom prst="line">
              <a:avLst/>
            </a:prstGeom>
            <a:ln w="28575">
              <a:solidFill>
                <a:srgbClr val="4CA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039707" y="8586437"/>
              <a:ext cx="1063017" cy="0"/>
            </a:xfrm>
            <a:prstGeom prst="line">
              <a:avLst/>
            </a:prstGeom>
            <a:ln w="28575">
              <a:solidFill>
                <a:srgbClr val="4CA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6041111" y="8266394"/>
            <a:ext cx="80342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音游</a:t>
            </a:r>
            <a:endParaRPr lang="en-US" sz="2400" b="1" dirty="0">
              <a:solidFill>
                <a:schemeClr val="tx2"/>
              </a:solidFill>
              <a:latin typeface="Poppins SemiBold" charset="0"/>
              <a:ea typeface="Poppins SemiBold" charset="0"/>
              <a:cs typeface="Poppins SemiBold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399747" y="838200"/>
            <a:ext cx="5628978" cy="2173556"/>
            <a:chOff x="9399747" y="838200"/>
            <a:chExt cx="5628978" cy="2173556"/>
          </a:xfrm>
        </p:grpSpPr>
        <p:sp>
          <p:nvSpPr>
            <p:cNvPr id="18" name="TextBox 42"/>
            <p:cNvSpPr txBox="1"/>
            <p:nvPr/>
          </p:nvSpPr>
          <p:spPr>
            <a:xfrm>
              <a:off x="9942070" y="1169458"/>
              <a:ext cx="449353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400" dirty="0">
                  <a:solidFill>
                    <a:srgbClr val="4CA0B4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Lato Black" charset="0"/>
                </a:rPr>
                <a:t>项目介绍</a:t>
              </a:r>
              <a:endParaRPr lang="en-US" sz="8400" dirty="0">
                <a:solidFill>
                  <a:srgbClr val="4CA0B4"/>
                </a:solidFill>
                <a:latin typeface="等线" panose="02010600030101010101" pitchFamily="2" charset="-122"/>
                <a:ea typeface="等线" panose="02010600030101010101" pitchFamily="2" charset="-122"/>
                <a:cs typeface="Lato Black" charset="0"/>
              </a:endParaRPr>
            </a:p>
          </p:txBody>
        </p:sp>
        <p:sp>
          <p:nvSpPr>
            <p:cNvPr id="19" name="TextBox 43"/>
            <p:cNvSpPr txBox="1"/>
            <p:nvPr/>
          </p:nvSpPr>
          <p:spPr>
            <a:xfrm>
              <a:off x="9399747" y="2580869"/>
              <a:ext cx="5628978" cy="43088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4CA0B4"/>
                  </a:solidFill>
                  <a:latin typeface="Lato Light" charset="0"/>
                  <a:ea typeface="Lato Light" charset="0"/>
                  <a:cs typeface="Lato Light" charset="0"/>
                </a:rPr>
                <a:t>Modern and Minimal Presentation Template</a:t>
              </a:r>
            </a:p>
          </p:txBody>
        </p:sp>
        <p:cxnSp>
          <p:nvCxnSpPr>
            <p:cNvPr id="20" name="Straight Connector 44"/>
            <p:cNvCxnSpPr/>
            <p:nvPr/>
          </p:nvCxnSpPr>
          <p:spPr>
            <a:xfrm>
              <a:off x="11608677" y="838200"/>
              <a:ext cx="1192923" cy="0"/>
            </a:xfrm>
            <a:prstGeom prst="line">
              <a:avLst/>
            </a:prstGeom>
            <a:ln w="57150">
              <a:solidFill>
                <a:srgbClr val="4CA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4823437" y="5778956"/>
            <a:ext cx="6287925" cy="6577888"/>
            <a:chOff x="4823437" y="5778956"/>
            <a:chExt cx="6287925" cy="6577888"/>
          </a:xfrm>
        </p:grpSpPr>
        <p:sp>
          <p:nvSpPr>
            <p:cNvPr id="17" name="TextBox 16"/>
            <p:cNvSpPr txBox="1"/>
            <p:nvPr/>
          </p:nvSpPr>
          <p:spPr>
            <a:xfrm>
              <a:off x="7097568" y="5778956"/>
              <a:ext cx="1731564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微信小程序</a:t>
              </a:r>
              <a:endParaRPr lang="en-US" sz="24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823437" y="10933890"/>
              <a:ext cx="6287925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由微信所公开的开发者手册，我们简易且大致的了解到微信小程序的开发方式和申请手段。通过组员的一致决定，选择了小程序为我们的主要目标。</a:t>
              </a:r>
            </a:p>
          </p:txBody>
        </p:sp>
      </p:grpSp>
      <p:pic>
        <p:nvPicPr>
          <p:cNvPr id="7" name="图片占位符 6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0" b="9310"/>
          <a:stretch>
            <a:fillRect/>
          </a:stretch>
        </p:blipFill>
        <p:spPr/>
      </p:pic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4EBF53-F936-4B54-B167-F302C78E543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50BF334-E7D9-439F-9E51-78E193F7FF80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759" y="9088242"/>
            <a:ext cx="6241454" cy="4036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88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039707" y="0"/>
            <a:ext cx="2273052" cy="10471485"/>
            <a:chOff x="11039707" y="0"/>
            <a:chExt cx="2273052" cy="10471485"/>
          </a:xfrm>
        </p:grpSpPr>
        <p:cxnSp>
          <p:nvCxnSpPr>
            <p:cNvPr id="3" name="Straight Connector 2"/>
            <p:cNvCxnSpPr>
              <a:endCxn id="25" idx="4"/>
            </p:cNvCxnSpPr>
            <p:nvPr/>
          </p:nvCxnSpPr>
          <p:spPr>
            <a:xfrm>
              <a:off x="12191910" y="0"/>
              <a:ext cx="22326" cy="10471485"/>
            </a:xfrm>
            <a:prstGeom prst="line">
              <a:avLst/>
            </a:prstGeom>
            <a:ln w="28575">
              <a:solidFill>
                <a:srgbClr val="4CA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12102724" y="6434744"/>
              <a:ext cx="223024" cy="223024"/>
            </a:xfrm>
            <a:prstGeom prst="ellipse">
              <a:avLst/>
            </a:prstGeom>
            <a:solidFill>
              <a:srgbClr val="4CA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249742" y="6546256"/>
              <a:ext cx="1063017" cy="0"/>
            </a:xfrm>
            <a:prstGeom prst="line">
              <a:avLst/>
            </a:prstGeom>
            <a:ln w="28575">
              <a:solidFill>
                <a:srgbClr val="4CA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039707" y="10359973"/>
              <a:ext cx="1063017" cy="0"/>
            </a:xfrm>
            <a:prstGeom prst="line">
              <a:avLst/>
            </a:prstGeom>
            <a:ln w="28575">
              <a:solidFill>
                <a:srgbClr val="4CA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2102724" y="10248461"/>
              <a:ext cx="223024" cy="223024"/>
            </a:xfrm>
            <a:prstGeom prst="ellipse">
              <a:avLst/>
            </a:prstGeom>
            <a:solidFill>
              <a:srgbClr val="4CA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1039707" y="4026080"/>
              <a:ext cx="1063017" cy="0"/>
            </a:xfrm>
            <a:prstGeom prst="line">
              <a:avLst/>
            </a:prstGeom>
            <a:ln w="28575">
              <a:solidFill>
                <a:srgbClr val="4CA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2102724" y="3914568"/>
              <a:ext cx="223024" cy="223024"/>
            </a:xfrm>
            <a:prstGeom prst="ellipse">
              <a:avLst/>
            </a:prstGeom>
            <a:solidFill>
              <a:srgbClr val="4CA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23437" y="1218599"/>
            <a:ext cx="6287925" cy="5909806"/>
            <a:chOff x="4823437" y="1218599"/>
            <a:chExt cx="6287925" cy="5909806"/>
          </a:xfrm>
        </p:grpSpPr>
        <p:sp>
          <p:nvSpPr>
            <p:cNvPr id="27" name="TextBox 26"/>
            <p:cNvSpPr txBox="1"/>
            <p:nvPr/>
          </p:nvSpPr>
          <p:spPr>
            <a:xfrm>
              <a:off x="7252256" y="1218599"/>
              <a:ext cx="1422184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操作方式</a:t>
              </a:r>
              <a:endParaRPr lang="en-US" sz="24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823437" y="6167116"/>
              <a:ext cx="6287925" cy="961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在确定好课题的大致方向后，我们选择了点击、长按等单手操作的操作方式，以此来配合小程序小而精的模式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23437" y="7552492"/>
            <a:ext cx="6287925" cy="5448140"/>
            <a:chOff x="4823437" y="7552492"/>
            <a:chExt cx="6287925" cy="5448140"/>
          </a:xfrm>
        </p:grpSpPr>
        <p:sp>
          <p:nvSpPr>
            <p:cNvPr id="23" name="TextBox 22"/>
            <p:cNvSpPr txBox="1"/>
            <p:nvPr/>
          </p:nvSpPr>
          <p:spPr>
            <a:xfrm>
              <a:off x="7409350" y="7552492"/>
              <a:ext cx="1107996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在路上</a:t>
              </a:r>
              <a:endParaRPr lang="en-US" altLang="zh-CN" sz="24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823437" y="12501008"/>
              <a:ext cx="6287925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自此，我们的课题决定了下来。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294784" y="3664496"/>
            <a:ext cx="6287925" cy="5932169"/>
            <a:chOff x="13294784" y="3706037"/>
            <a:chExt cx="6287925" cy="5932169"/>
          </a:xfrm>
        </p:grpSpPr>
        <p:sp>
          <p:nvSpPr>
            <p:cNvPr id="22" name="TextBox 21"/>
            <p:cNvSpPr txBox="1"/>
            <p:nvPr/>
          </p:nvSpPr>
          <p:spPr>
            <a:xfrm>
              <a:off x="15731735" y="3706037"/>
              <a:ext cx="1422184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程序工具</a:t>
              </a:r>
              <a:endParaRPr lang="en-US" altLang="zh-CN" sz="24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294784" y="8676917"/>
              <a:ext cx="6287925" cy="961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以此在此基础上，渐渐决定了开发所需的工具和部分阶段目标。</a:t>
              </a:r>
            </a:p>
          </p:txBody>
        </p:sp>
      </p:grpSp>
      <p:pic>
        <p:nvPicPr>
          <p:cNvPr id="13" name="图片占位符 12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" b="1165"/>
          <a:stretch>
            <a:fillRect/>
          </a:stretch>
        </p:blipFill>
        <p:spPr/>
      </p:pic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86F2F05-6608-4E08-B418-16D085E15AB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C5C394F-964C-400B-8521-C7533B09793E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81" y="1830537"/>
            <a:ext cx="6191104" cy="424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E954BD6-9F68-4E9C-8D23-4FA5391DE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1861" y="4527886"/>
            <a:ext cx="6232352" cy="4036742"/>
          </a:xfrm>
          <a:prstGeom prst="rect">
            <a:avLst/>
          </a:prstGeom>
        </p:spPr>
      </p:pic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D68AEAE8-2774-4A4A-A6A0-56FE689B69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878078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285922" y="1452123"/>
            <a:ext cx="9931400" cy="9906000"/>
            <a:chOff x="7213600" y="1549400"/>
            <a:chExt cx="9931400" cy="9906000"/>
          </a:xfrm>
          <a:solidFill>
            <a:srgbClr val="99C9D4"/>
          </a:solidFill>
        </p:grpSpPr>
        <p:sp>
          <p:nvSpPr>
            <p:cNvPr id="3" name="L-Shape 2"/>
            <p:cNvSpPr/>
            <p:nvPr/>
          </p:nvSpPr>
          <p:spPr>
            <a:xfrm rot="10800000">
              <a:off x="7772400" y="1549400"/>
              <a:ext cx="9372600" cy="9906000"/>
            </a:xfrm>
            <a:prstGeom prst="corner">
              <a:avLst>
                <a:gd name="adj1" fmla="val 5876"/>
                <a:gd name="adj2" fmla="val 57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-Shape 53"/>
            <p:cNvSpPr/>
            <p:nvPr/>
          </p:nvSpPr>
          <p:spPr>
            <a:xfrm>
              <a:off x="7213600" y="1549400"/>
              <a:ext cx="4216400" cy="9906000"/>
            </a:xfrm>
            <a:prstGeom prst="corner">
              <a:avLst>
                <a:gd name="adj1" fmla="val 12651"/>
                <a:gd name="adj2" fmla="val 138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Hexagon 4"/>
          <p:cNvSpPr/>
          <p:nvPr/>
        </p:nvSpPr>
        <p:spPr>
          <a:xfrm rot="5400000">
            <a:off x="12654585" y="8006080"/>
            <a:ext cx="5851550" cy="5044440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01181" y="2774046"/>
            <a:ext cx="5666038" cy="259667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ts val="9020"/>
              </a:lnSpc>
            </a:pPr>
            <a:endParaRPr lang="en-US" sz="16600" dirty="0">
              <a:solidFill>
                <a:schemeClr val="tx2"/>
              </a:solidFill>
              <a:latin typeface="Lato Thin" charset="0"/>
              <a:ea typeface="Lato" charset="0"/>
              <a:cs typeface="Lato" charset="0"/>
            </a:endParaRPr>
          </a:p>
          <a:p>
            <a:pPr>
              <a:lnSpc>
                <a:spcPts val="9020"/>
              </a:lnSpc>
            </a:pPr>
            <a:r>
              <a:rPr lang="en-US" sz="16600" dirty="0">
                <a:solidFill>
                  <a:schemeClr val="tx2"/>
                </a:solidFill>
                <a:latin typeface="Lato Thin" charset="0"/>
                <a:ea typeface="Lato" charset="0"/>
                <a:cs typeface="Lato" charset="0"/>
              </a:rPr>
              <a:t>PART</a:t>
            </a:r>
            <a:endParaRPr lang="en-US" sz="166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9195" y="597630"/>
            <a:ext cx="420070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rgbClr val="4CA0B4"/>
                </a:solidFill>
                <a:latin typeface="Poppins SemiBold" charset="0"/>
                <a:ea typeface="Poppins SemiBold" charset="0"/>
                <a:cs typeface="Poppins SemiBold" charset="0"/>
              </a:rPr>
              <a:t>TRAVEL ON THE ROAD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9533996" y="11108932"/>
            <a:ext cx="3508974" cy="692936"/>
            <a:chOff x="19533996" y="11108932"/>
            <a:chExt cx="3508974" cy="692936"/>
          </a:xfrm>
        </p:grpSpPr>
        <p:sp>
          <p:nvSpPr>
            <p:cNvPr id="59" name="Rectangle 58"/>
            <p:cNvSpPr/>
            <p:nvPr/>
          </p:nvSpPr>
          <p:spPr>
            <a:xfrm>
              <a:off x="19533996" y="11108932"/>
              <a:ext cx="3508974" cy="692936"/>
            </a:xfrm>
            <a:prstGeom prst="rect">
              <a:avLst/>
            </a:prstGeom>
            <a:noFill/>
            <a:ln w="57150">
              <a:solidFill>
                <a:srgbClr val="4CA0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986010" y="11211683"/>
              <a:ext cx="2598789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4CA0B4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LEARN MORE</a:t>
              </a:r>
            </a:p>
          </p:txBody>
        </p:sp>
      </p:grpSp>
      <p:pic>
        <p:nvPicPr>
          <p:cNvPr id="12" name="图片占位符 11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0" r="21270"/>
          <a:stretch>
            <a:fillRect/>
          </a:stretch>
        </p:blipFill>
        <p:spPr/>
      </p:pic>
      <p:sp>
        <p:nvSpPr>
          <p:cNvPr id="19" name="TextBox 54"/>
          <p:cNvSpPr txBox="1"/>
          <p:nvPr/>
        </p:nvSpPr>
        <p:spPr>
          <a:xfrm>
            <a:off x="6801158" y="4902904"/>
            <a:ext cx="4350871" cy="248907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>
              <a:lnSpc>
                <a:spcPts val="9020"/>
              </a:lnSpc>
            </a:pPr>
            <a:endParaRPr lang="en-US" sz="13800" dirty="0">
              <a:solidFill>
                <a:schemeClr val="tx2"/>
              </a:solidFill>
              <a:latin typeface="Lato Thin" charset="0"/>
              <a:ea typeface="Lato" charset="0"/>
              <a:cs typeface="Lato" charset="0"/>
            </a:endParaRPr>
          </a:p>
          <a:p>
            <a:pPr>
              <a:lnSpc>
                <a:spcPts val="9020"/>
              </a:lnSpc>
            </a:pPr>
            <a:r>
              <a:rPr lang="en-US" altLang="zh-CN" sz="13800" dirty="0">
                <a:solidFill>
                  <a:schemeClr val="tx2"/>
                </a:solidFill>
                <a:latin typeface="Lato Thin" charset="0"/>
                <a:ea typeface="Lato" charset="0"/>
                <a:cs typeface="Lato" charset="0"/>
              </a:rPr>
              <a:t>TWO</a:t>
            </a:r>
            <a:endParaRPr lang="en-US" sz="138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TextBox 42"/>
          <p:cNvSpPr txBox="1"/>
          <p:nvPr/>
        </p:nvSpPr>
        <p:spPr>
          <a:xfrm>
            <a:off x="5980181" y="7414083"/>
            <a:ext cx="668324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  <a:cs typeface="Lato Black" charset="0"/>
              </a:rPr>
              <a:t>02.</a:t>
            </a:r>
            <a:r>
              <a:rPr lang="zh-CN" altLang="en-US" sz="9600" b="1" dirty="0">
                <a:solidFill>
                  <a:prstClr val="black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需求分析</a:t>
            </a:r>
            <a:endParaRPr lang="en-US" altLang="zh-CN" sz="9600" b="1" dirty="0">
              <a:solidFill>
                <a:prstClr val="black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  <a:p>
            <a:pPr algn="ctr"/>
            <a:endParaRPr lang="en-US" sz="9600" dirty="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  <a:cs typeface="Lato Black" charset="0"/>
            </a:endParaRPr>
          </a:p>
        </p:txBody>
      </p:sp>
      <p:sp>
        <p:nvSpPr>
          <p:cNvPr id="21" name="TextBox 43"/>
          <p:cNvSpPr txBox="1"/>
          <p:nvPr/>
        </p:nvSpPr>
        <p:spPr>
          <a:xfrm>
            <a:off x="8721148" y="9100405"/>
            <a:ext cx="308610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project introduction</a:t>
            </a:r>
            <a:endParaRPr lang="en-US" sz="2200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4417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6000">
        <p15:prstTrans prst="wind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9" grpId="0" animBg="1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" r="4736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2600763" y="4530781"/>
            <a:ext cx="9588063" cy="7061200"/>
          </a:xfrm>
          <a:prstGeom prst="rect">
            <a:avLst/>
          </a:prstGeom>
          <a:solidFill>
            <a:srgbClr val="4CA0B4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98800" y="4927600"/>
            <a:ext cx="18161000" cy="6299200"/>
          </a:xfrm>
          <a:prstGeom prst="rect">
            <a:avLst/>
          </a:prstGeom>
          <a:noFill/>
          <a:ln w="35560">
            <a:solidFill>
              <a:srgbClr val="4CA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399747" y="838200"/>
            <a:ext cx="5628978" cy="2173556"/>
            <a:chOff x="9399747" y="838200"/>
            <a:chExt cx="5628978" cy="2173556"/>
          </a:xfrm>
        </p:grpSpPr>
        <p:sp>
          <p:nvSpPr>
            <p:cNvPr id="13" name="TextBox 42"/>
            <p:cNvSpPr txBox="1"/>
            <p:nvPr/>
          </p:nvSpPr>
          <p:spPr>
            <a:xfrm>
              <a:off x="9942069" y="1169458"/>
              <a:ext cx="449353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400" dirty="0">
                  <a:solidFill>
                    <a:srgbClr val="4CA0B4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Lato Black" charset="0"/>
                </a:rPr>
                <a:t>需求分析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9399747" y="2580869"/>
              <a:ext cx="5628978" cy="43088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4CA0B4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Lato Light" charset="0"/>
                </a:rPr>
                <a:t>Modern and Minimal Presentation Template</a:t>
              </a:r>
            </a:p>
          </p:txBody>
        </p:sp>
        <p:cxnSp>
          <p:nvCxnSpPr>
            <p:cNvPr id="15" name="Straight Connector 44"/>
            <p:cNvCxnSpPr/>
            <p:nvPr/>
          </p:nvCxnSpPr>
          <p:spPr>
            <a:xfrm>
              <a:off x="11608677" y="838200"/>
              <a:ext cx="1192923" cy="0"/>
            </a:xfrm>
            <a:prstGeom prst="line">
              <a:avLst/>
            </a:prstGeom>
            <a:ln w="57150">
              <a:solidFill>
                <a:srgbClr val="4CA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3753735" y="5198365"/>
            <a:ext cx="7355252" cy="219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一：当代社会微信使用者比较多，有着广大的市场。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二：对音乐的需求和对释放压力的需求同时存在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三：游戏在当代青少年之中比较有市场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69A78F1-8582-4DA1-9F94-751F8717A478}"/>
              </a:ext>
            </a:extLst>
          </p:cNvPr>
          <p:cNvGrpSpPr/>
          <p:nvPr/>
        </p:nvGrpSpPr>
        <p:grpSpPr>
          <a:xfrm>
            <a:off x="6072108" y="8717465"/>
            <a:ext cx="3508974" cy="692936"/>
            <a:chOff x="7229700" y="9732433"/>
            <a:chExt cx="3508974" cy="692936"/>
          </a:xfrm>
        </p:grpSpPr>
        <p:sp>
          <p:nvSpPr>
            <p:cNvPr id="17" name="Rectangle 57">
              <a:extLst>
                <a:ext uri="{FF2B5EF4-FFF2-40B4-BE49-F238E27FC236}">
                  <a16:creationId xmlns:a16="http://schemas.microsoft.com/office/drawing/2014/main" id="{5D66964F-1E77-4B20-9428-0860FEF8C1B8}"/>
                </a:ext>
              </a:extLst>
            </p:cNvPr>
            <p:cNvSpPr/>
            <p:nvPr/>
          </p:nvSpPr>
          <p:spPr>
            <a:xfrm>
              <a:off x="7229700" y="9732433"/>
              <a:ext cx="3508974" cy="692936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58">
              <a:extLst>
                <a:ext uri="{FF2B5EF4-FFF2-40B4-BE49-F238E27FC236}">
                  <a16:creationId xmlns:a16="http://schemas.microsoft.com/office/drawing/2014/main" id="{779DBDF2-5734-4AD9-A85F-A8626E600E24}"/>
                </a:ext>
              </a:extLst>
            </p:cNvPr>
            <p:cNvSpPr txBox="1"/>
            <p:nvPr/>
          </p:nvSpPr>
          <p:spPr>
            <a:xfrm>
              <a:off x="8489849" y="9817291"/>
              <a:ext cx="906017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可行</a:t>
              </a:r>
              <a:endPara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5219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6000">
        <p15:prstTrans prst="wind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  <p:bldP spid="1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213600" y="1549400"/>
            <a:ext cx="9931400" cy="9906000"/>
            <a:chOff x="7213600" y="1549400"/>
            <a:chExt cx="9931400" cy="9906000"/>
          </a:xfrm>
          <a:solidFill>
            <a:srgbClr val="99C9D4"/>
          </a:solidFill>
        </p:grpSpPr>
        <p:sp>
          <p:nvSpPr>
            <p:cNvPr id="3" name="L-Shape 2"/>
            <p:cNvSpPr/>
            <p:nvPr/>
          </p:nvSpPr>
          <p:spPr>
            <a:xfrm rot="10800000">
              <a:off x="7772400" y="1549400"/>
              <a:ext cx="9372600" cy="9906000"/>
            </a:xfrm>
            <a:prstGeom prst="corner">
              <a:avLst>
                <a:gd name="adj1" fmla="val 5876"/>
                <a:gd name="adj2" fmla="val 57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-Shape 53"/>
            <p:cNvSpPr/>
            <p:nvPr/>
          </p:nvSpPr>
          <p:spPr>
            <a:xfrm>
              <a:off x="7213600" y="1549400"/>
              <a:ext cx="4216400" cy="9906000"/>
            </a:xfrm>
            <a:prstGeom prst="corner">
              <a:avLst>
                <a:gd name="adj1" fmla="val 12651"/>
                <a:gd name="adj2" fmla="val 138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Hexagon 4"/>
          <p:cNvSpPr/>
          <p:nvPr/>
        </p:nvSpPr>
        <p:spPr>
          <a:xfrm rot="5400000">
            <a:off x="12654585" y="8006080"/>
            <a:ext cx="5851550" cy="5044440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01181" y="2774046"/>
            <a:ext cx="5666038" cy="259667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ts val="9020"/>
              </a:lnSpc>
            </a:pPr>
            <a:endParaRPr lang="en-US" sz="16600" dirty="0">
              <a:solidFill>
                <a:schemeClr val="tx2"/>
              </a:solidFill>
              <a:latin typeface="Lato Thin" charset="0"/>
              <a:ea typeface="Lato" charset="0"/>
              <a:cs typeface="Lato" charset="0"/>
            </a:endParaRPr>
          </a:p>
          <a:p>
            <a:pPr>
              <a:lnSpc>
                <a:spcPts val="9020"/>
              </a:lnSpc>
            </a:pPr>
            <a:r>
              <a:rPr lang="en-US" sz="16600" dirty="0">
                <a:solidFill>
                  <a:schemeClr val="tx2"/>
                </a:solidFill>
                <a:latin typeface="Lato Thin" charset="0"/>
                <a:ea typeface="Lato" charset="0"/>
                <a:cs typeface="Lato" charset="0"/>
              </a:rPr>
              <a:t>PART</a:t>
            </a:r>
            <a:endParaRPr lang="en-US" sz="166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9195" y="597630"/>
            <a:ext cx="420070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rgbClr val="4CA0B4"/>
                </a:solidFill>
                <a:latin typeface="Poppins SemiBold" charset="0"/>
                <a:ea typeface="Poppins SemiBold" charset="0"/>
                <a:cs typeface="Poppins SemiBold" charset="0"/>
              </a:rPr>
              <a:t>TRAVEL ON THE ROAD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9533996" y="11108932"/>
            <a:ext cx="3508974" cy="692936"/>
            <a:chOff x="19533996" y="11108932"/>
            <a:chExt cx="3508974" cy="692936"/>
          </a:xfrm>
        </p:grpSpPr>
        <p:sp>
          <p:nvSpPr>
            <p:cNvPr id="59" name="Rectangle 58"/>
            <p:cNvSpPr/>
            <p:nvPr/>
          </p:nvSpPr>
          <p:spPr>
            <a:xfrm>
              <a:off x="19533996" y="11108932"/>
              <a:ext cx="3508974" cy="692936"/>
            </a:xfrm>
            <a:prstGeom prst="rect">
              <a:avLst/>
            </a:prstGeom>
            <a:noFill/>
            <a:ln w="57150">
              <a:solidFill>
                <a:srgbClr val="4CA0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986010" y="11211683"/>
              <a:ext cx="2598789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4CA0B4"/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LEARN MORE</a:t>
              </a:r>
            </a:p>
          </p:txBody>
        </p:sp>
      </p:grpSp>
      <p:pic>
        <p:nvPicPr>
          <p:cNvPr id="12" name="图片占位符 11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0" r="21270"/>
          <a:stretch>
            <a:fillRect/>
          </a:stretch>
        </p:blipFill>
        <p:spPr/>
      </p:pic>
      <p:sp>
        <p:nvSpPr>
          <p:cNvPr id="19" name="TextBox 54"/>
          <p:cNvSpPr txBox="1"/>
          <p:nvPr/>
        </p:nvSpPr>
        <p:spPr>
          <a:xfrm>
            <a:off x="5720503" y="4902904"/>
            <a:ext cx="5622052" cy="248907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>
              <a:lnSpc>
                <a:spcPts val="9020"/>
              </a:lnSpc>
            </a:pPr>
            <a:endParaRPr lang="en-US" sz="13800" dirty="0">
              <a:solidFill>
                <a:schemeClr val="tx2"/>
              </a:solidFill>
              <a:latin typeface="Lato Thin" charset="0"/>
              <a:ea typeface="Lato" charset="0"/>
              <a:cs typeface="Lato" charset="0"/>
            </a:endParaRPr>
          </a:p>
          <a:p>
            <a:pPr>
              <a:lnSpc>
                <a:spcPts val="9020"/>
              </a:lnSpc>
            </a:pPr>
            <a:r>
              <a:rPr lang="en-US" sz="13800" dirty="0">
                <a:solidFill>
                  <a:schemeClr val="tx2"/>
                </a:solidFill>
                <a:latin typeface="Lato Thin" charset="0"/>
                <a:ea typeface="Lato" charset="0"/>
                <a:cs typeface="Lato" charset="0"/>
              </a:rPr>
              <a:t>T</a:t>
            </a:r>
            <a:r>
              <a:rPr lang="en-US" altLang="zh-CN" sz="13800" dirty="0">
                <a:solidFill>
                  <a:schemeClr val="tx2"/>
                </a:solidFill>
                <a:latin typeface="Lato Thin" charset="0"/>
                <a:ea typeface="Lato" charset="0"/>
                <a:cs typeface="Lato" charset="0"/>
              </a:rPr>
              <a:t>HREE</a:t>
            </a:r>
            <a:endParaRPr lang="en-US" sz="138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TextBox 42"/>
          <p:cNvSpPr txBox="1"/>
          <p:nvPr/>
        </p:nvSpPr>
        <p:spPr>
          <a:xfrm>
            <a:off x="6595063" y="7414083"/>
            <a:ext cx="6676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  <a:cs typeface="Lato Black" charset="0"/>
              </a:rPr>
              <a:t>03.</a:t>
            </a:r>
            <a:r>
              <a:rPr lang="zh-CN" altLang="en-US" sz="9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  <a:cs typeface="Lato Black" charset="0"/>
              </a:rPr>
              <a:t>项目工具</a:t>
            </a:r>
          </a:p>
        </p:txBody>
      </p:sp>
      <p:sp>
        <p:nvSpPr>
          <p:cNvPr id="21" name="TextBox 43"/>
          <p:cNvSpPr txBox="1"/>
          <p:nvPr/>
        </p:nvSpPr>
        <p:spPr>
          <a:xfrm>
            <a:off x="7449710" y="9115794"/>
            <a:ext cx="5628978" cy="43088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Modern and Minimal 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3263881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wind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9" grpId="0" animBg="1"/>
      <p:bldP spid="20" grpId="0"/>
      <p:bldP spid="21" grpId="0"/>
    </p:bldLst>
  </p:timing>
</p:sld>
</file>

<file path=ppt/theme/theme1.xml><?xml version="1.0" encoding="utf-8"?>
<a:theme xmlns:a="http://schemas.openxmlformats.org/drawingml/2006/main" name="Default Theme">
  <a:themeElements>
    <a:clrScheme name="Wolf Light 3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36DDD7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35958</TotalTime>
  <Words>580</Words>
  <Application>Microsoft Office PowerPoint</Application>
  <PresentationFormat>自定义</PresentationFormat>
  <Paragraphs>109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id-MARUP-Light</vt:lpstr>
      <vt:lpstr>Montserrat Hairline</vt:lpstr>
      <vt:lpstr>等线</vt:lpstr>
      <vt:lpstr>方正黑体简体</vt:lpstr>
      <vt:lpstr>华文细黑</vt:lpstr>
      <vt:lpstr>Arial</vt:lpstr>
      <vt:lpstr>Calibri Light</vt:lpstr>
      <vt:lpstr>Lato</vt:lpstr>
      <vt:lpstr>Lato Bold</vt:lpstr>
      <vt:lpstr>Lato Light</vt:lpstr>
      <vt:lpstr>Lato Medium</vt:lpstr>
      <vt:lpstr>Lato Thin</vt:lpstr>
      <vt:lpstr>Lora</vt:lpstr>
      <vt:lpstr>Poppins Light</vt:lpstr>
      <vt:lpstr>Poppins SemiBold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http://graphicriver.net/user/jetfabrik</Manager>
  <Company>http://graphicriver.net/user/jetfabrik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旅行日记2</dc:title>
  <dc:subject>http://graphicriver.net/user/jetfabrik</dc:subject>
  <dc:creator>Jetfabrik</dc:creator>
  <cp:keywords>http:/graphicriver.net/user/jetfabrik</cp:keywords>
  <dc:description>http://graphicriver.net/user/jetfabrik</dc:description>
  <cp:lastModifiedBy>林 n</cp:lastModifiedBy>
  <cp:revision>6093</cp:revision>
  <dcterms:created xsi:type="dcterms:W3CDTF">2014-11-12T21:47:38Z</dcterms:created>
  <dcterms:modified xsi:type="dcterms:W3CDTF">2021-09-19T13:27:07Z</dcterms:modified>
  <cp:category>http://graphicriver.net/user/jetfabrik</cp:category>
</cp:coreProperties>
</file>